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18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7.xml.rels" ContentType="application/vnd.openxmlformats-package.relationships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5.png" ContentType="image/png"/>
  <Override PartName="/ppt/media/image4.png" ContentType="image/png"/>
  <Override PartName="/ppt/media/image2.jpeg" ContentType="image/jpeg"/>
  <Override PartName="/ppt/media/image7.png" ContentType="image/png"/>
  <Override PartName="/ppt/media/image8.png" ContentType="image/png"/>
  <Override PartName="/ppt/media/image1.jpeg" ContentType="image/jpeg"/>
  <Override PartName="/ppt/media/image6.png" ContentType="image/png"/>
  <Override PartName="/ppt/media/image3.jpeg" ContentType="image/jpe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7"/>
          <p:cNvSpPr/>
          <p:nvPr/>
        </p:nvSpPr>
        <p:spPr>
          <a:xfrm>
            <a:off x="0" y="2019600"/>
            <a:ext cx="12191040" cy="410472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Picture 6" descr=""/>
          <p:cNvPicPr/>
          <p:nvPr/>
        </p:nvPicPr>
        <p:blipFill>
          <a:blip r:embed="rId2"/>
          <a:srcRect l="0" t="1526" r="0" b="-1526"/>
          <a:stretch/>
        </p:blipFill>
        <p:spPr>
          <a:xfrm>
            <a:off x="0" y="6126480"/>
            <a:ext cx="12191040" cy="741960"/>
          </a:xfrm>
          <a:prstGeom prst="rect">
            <a:avLst/>
          </a:prstGeom>
          <a:ln w="0">
            <a:noFill/>
          </a:ln>
        </p:spPr>
      </p:pic>
      <p:sp>
        <p:nvSpPr>
          <p:cNvPr id="2" name="Straight Connector 9"/>
          <p:cNvSpPr/>
          <p:nvPr/>
        </p:nvSpPr>
        <p:spPr>
          <a:xfrm>
            <a:off x="0" y="6128280"/>
            <a:ext cx="12191760" cy="36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Straight Connector 14"/>
          <p:cNvSpPr/>
          <p:nvPr/>
        </p:nvSpPr>
        <p:spPr>
          <a:xfrm>
            <a:off x="2417760" y="3528360"/>
            <a:ext cx="8636760" cy="360"/>
          </a:xfrm>
          <a:prstGeom prst="line">
            <a:avLst/>
          </a:prstGeom>
          <a:ln w="31750">
            <a:solidFill>
              <a:srgbClr val="b71e42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de-DE" sz="1800" spc="-1" strike="noStrike">
                <a:latin typeface="Calibri"/>
              </a:rPr>
              <a:t>Format des Titeltextes durch Klicken bearbeiten</a:t>
            </a:r>
            <a:endParaRPr b="0" lang="de-DE" sz="1800" spc="-1" strike="noStrike"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Calibri"/>
              </a:rPr>
              <a:t>Format des Gliederungstextes durch Klicken bearbeiten</a:t>
            </a:r>
            <a:endParaRPr b="0" lang="de-DE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Calibri"/>
              </a:rPr>
              <a:t>Zweite Gliederungsebene</a:t>
            </a:r>
            <a:endParaRPr b="0" lang="de-DE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Calibri"/>
              </a:rPr>
              <a:t>Dritte Gliederungsebene</a:t>
            </a:r>
            <a:endParaRPr b="0" lang="de-DE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Calibri"/>
              </a:rPr>
              <a:t>Vierte Gliederungsebene</a:t>
            </a:r>
            <a:endParaRPr b="0" lang="de-DE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Calibri"/>
              </a:rPr>
              <a:t>Fünfte Gliederungsebene</a:t>
            </a:r>
            <a:endParaRPr b="0" lang="de-DE" sz="18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Calibri"/>
              </a:rPr>
              <a:t>Sechste Gliederungsebene</a:t>
            </a:r>
            <a:endParaRPr b="0" lang="de-DE" sz="18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Calibri"/>
              </a:rPr>
              <a:t>Siebte Gliederungsebene</a:t>
            </a:r>
            <a:endParaRPr b="0" lang="de-DE" sz="18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ceae7"/>
            </a:gs>
            <a:gs pos="100000">
              <a:srgbClr val="cac6c1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7"/>
          <p:cNvSpPr/>
          <p:nvPr/>
        </p:nvSpPr>
        <p:spPr>
          <a:xfrm>
            <a:off x="0" y="2019600"/>
            <a:ext cx="12191040" cy="4104720"/>
          </a:xfrm>
          <a:prstGeom prst="rect">
            <a:avLst/>
          </a:prstGeom>
          <a:gradFill rotWithShape="0">
            <a:gsLst>
              <a:gs pos="0">
                <a:srgbClr val="dfdbd5">
                  <a:alpha val="0"/>
                </a:srgbClr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Picture 6" descr=""/>
          <p:cNvPicPr/>
          <p:nvPr/>
        </p:nvPicPr>
        <p:blipFill>
          <a:blip r:embed="rId2"/>
          <a:srcRect l="0" t="1526" r="0" b="-1526"/>
          <a:stretch/>
        </p:blipFill>
        <p:spPr>
          <a:xfrm>
            <a:off x="0" y="6126480"/>
            <a:ext cx="12191040" cy="741960"/>
          </a:xfrm>
          <a:prstGeom prst="rect">
            <a:avLst/>
          </a:prstGeom>
          <a:ln w="0">
            <a:noFill/>
          </a:ln>
        </p:spPr>
      </p:pic>
      <p:sp>
        <p:nvSpPr>
          <p:cNvPr id="44" name="Straight Connector 9"/>
          <p:cNvSpPr/>
          <p:nvPr/>
        </p:nvSpPr>
        <p:spPr>
          <a:xfrm>
            <a:off x="0" y="6128280"/>
            <a:ext cx="12191760" cy="36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Straight Connector 32"/>
          <p:cNvSpPr/>
          <p:nvPr/>
        </p:nvSpPr>
        <p:spPr>
          <a:xfrm>
            <a:off x="1453680" y="1846800"/>
            <a:ext cx="9607680" cy="360"/>
          </a:xfrm>
          <a:prstGeom prst="line">
            <a:avLst/>
          </a:prstGeom>
          <a:ln w="31750">
            <a:solidFill>
              <a:srgbClr val="b71e42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Calibri"/>
              </a:rPr>
              <a:t>Format des Titeltextes durch Klicken bearbeiten</a:t>
            </a:r>
            <a:endParaRPr b="0" lang="de-DE" sz="4400" spc="-1" strike="noStrike"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Calibri"/>
              </a:rPr>
              <a:t>Format des Gliederungstextes durch Klicken bearbeiten</a:t>
            </a:r>
            <a:endParaRPr b="0" lang="de-DE" sz="32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Calibri"/>
              </a:rPr>
              <a:t>Zweite Gliederungsebene</a:t>
            </a:r>
            <a:endParaRPr b="0" lang="de-DE" sz="2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Calibri"/>
              </a:rPr>
              <a:t>Dritte Gliederungsebene</a:t>
            </a:r>
            <a:endParaRPr b="0" lang="de-DE" sz="24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Calibri"/>
              </a:rPr>
              <a:t>Vierte Gliederungsebene</a:t>
            </a:r>
            <a:endParaRPr b="0" lang="de-DE" sz="20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Calibri"/>
              </a:rPr>
              <a:t>Fünfte Gliederungsebene</a:t>
            </a:r>
            <a:endParaRPr b="0" lang="de-DE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Calibri"/>
              </a:rPr>
              <a:t>Sechste Gliederungsebene</a:t>
            </a:r>
            <a:endParaRPr b="0" lang="de-DE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Calibri"/>
              </a:rPr>
              <a:t>Siebte Gliederungsebene</a:t>
            </a:r>
            <a:endParaRPr b="0" lang="de-DE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https://www.scribbr.de/aufbau-und-gliederung/fazit-bachelorarbeit/" TargetMode="External"/><Relationship Id="rId2" Type="http://schemas.openxmlformats.org/officeDocument/2006/relationships/hyperlink" Target="https://www.scribbr.de/aufbau-und-gliederung/anhang-bachelorarbeit/" TargetMode="External"/><Relationship Id="rId3" Type="http://schemas.openxmlformats.org/officeDocument/2006/relationships/hyperlink" Target="https://www.scribbr.de/aufbau-und-gliederung/eidesstattliche-erklaerung-bachelorarbeit/" TargetMode="External"/><Relationship Id="rId4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hyperlink" Target="https://de.wikipedia.org/wiki/Schwangerschaftsabbruch" TargetMode="External"/><Relationship Id="rId2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hyperlink" Target="https://scholar.google.com/" TargetMode="External"/><Relationship Id="rId2" Type="http://schemas.openxmlformats.org/officeDocument/2006/relationships/hyperlink" Target="https://scholar.google.com/scholar?hl=de&amp;as_sdt=0%2C5&amp;q=schwangerschaftsabbruch&amp;oq=Schwangersch" TargetMode="External"/><Relationship Id="rId3" Type="http://schemas.openxmlformats.org/officeDocument/2006/relationships/hyperlink" Target="https://books.google.de/" TargetMode="External"/><Relationship Id="rId4" Type="http://schemas.openxmlformats.org/officeDocument/2006/relationships/hyperlink" Target="https://www.google.com/search?tbm=bks&amp;q=schwangerschaftsabbruch" TargetMode="External"/><Relationship Id="rId5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hyperlink" Target="https://www.scribbr.de/richtig-zitieren/internetquellen-zitieren/" TargetMode="External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s://www.youtube.com/watch?v=44mbmUGs6mQ" TargetMode="External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el 1"/>
          <p:cNvSpPr/>
          <p:nvPr/>
        </p:nvSpPr>
        <p:spPr>
          <a:xfrm>
            <a:off x="2417760" y="802440"/>
            <a:ext cx="8636040" cy="25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0" anchor="b">
            <a:noAutofit/>
          </a:bodyPr>
          <a:p>
            <a:pPr>
              <a:lnSpc>
                <a:spcPct val="90000"/>
              </a:lnSpc>
            </a:pPr>
            <a:r>
              <a:rPr b="0" lang="de-DE" sz="66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Die Projektarbeit </a:t>
            </a:r>
            <a:endParaRPr b="0" lang="de-DE" sz="6600" spc="-1" strike="noStrike">
              <a:latin typeface="Calibri"/>
            </a:endParaRPr>
          </a:p>
        </p:txBody>
      </p:sp>
      <p:sp>
        <p:nvSpPr>
          <p:cNvPr id="85" name="Untertitel 2"/>
          <p:cNvSpPr/>
          <p:nvPr/>
        </p:nvSpPr>
        <p:spPr>
          <a:xfrm>
            <a:off x="2417760" y="3531240"/>
            <a:ext cx="8636040" cy="9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18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Schuljahr 2022/23 </a:t>
            </a:r>
            <a:endParaRPr b="0" lang="de-DE" sz="1800" spc="-1" strike="noStrike">
              <a:latin typeface="Calibri"/>
            </a:endParaRPr>
          </a:p>
        </p:txBody>
      </p:sp>
      <p:sp>
        <p:nvSpPr>
          <p:cNvPr id="86" name="Fußzeilenplatzhalter 3"/>
          <p:cNvSpPr/>
          <p:nvPr/>
        </p:nvSpPr>
        <p:spPr>
          <a:xfrm>
            <a:off x="2416680" y="329400"/>
            <a:ext cx="497268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Die Automatische Seitennummerierung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17" name="Inhaltsplatzhalter 8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Die Nummerierung der Seiten beginnt mit dem Inhaltsverzeichnis NICHT mit dem Deckblatt!</a:t>
            </a:r>
            <a:endParaRPr b="0" lang="de-DE" sz="2000" spc="-1" strike="noStrike">
              <a:latin typeface="Calibri"/>
            </a:endParaRPr>
          </a:p>
        </p:txBody>
      </p:sp>
      <p:pic>
        <p:nvPicPr>
          <p:cNvPr id="118" name="Inhaltsplatzhalter 3" descr=""/>
          <p:cNvPicPr/>
          <p:nvPr/>
        </p:nvPicPr>
        <p:blipFill>
          <a:blip r:embed="rId1"/>
          <a:srcRect l="329" t="-116" r="-9281" b="78341"/>
          <a:stretch/>
        </p:blipFill>
        <p:spPr>
          <a:xfrm>
            <a:off x="335520" y="2015640"/>
            <a:ext cx="11991600" cy="1478880"/>
          </a:xfrm>
          <a:prstGeom prst="rect">
            <a:avLst/>
          </a:prstGeom>
          <a:ln w="0">
            <a:noFill/>
          </a:ln>
        </p:spPr>
      </p:pic>
      <p:sp>
        <p:nvSpPr>
          <p:cNvPr id="119" name="Ellipse 10"/>
          <p:cNvSpPr/>
          <p:nvPr/>
        </p:nvSpPr>
        <p:spPr>
          <a:xfrm>
            <a:off x="5496120" y="2030760"/>
            <a:ext cx="2692800" cy="1739160"/>
          </a:xfrm>
          <a:prstGeom prst="ellipse">
            <a:avLst/>
          </a:prstGeom>
          <a:noFill/>
          <a:ln>
            <a:solidFill>
              <a:srgbClr val="87163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0" name="Fußzeilenplatzhalter 2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Bilder einfügen </a:t>
            </a:r>
            <a:endParaRPr b="0" lang="de-DE" sz="3200" spc="-1" strike="noStrike">
              <a:latin typeface="Calibri"/>
            </a:endParaRPr>
          </a:p>
        </p:txBody>
      </p:sp>
      <p:pic>
        <p:nvPicPr>
          <p:cNvPr id="122" name="Inhaltsplatzhalter 4" descr=""/>
          <p:cNvPicPr/>
          <p:nvPr/>
        </p:nvPicPr>
        <p:blipFill>
          <a:blip r:embed="rId1"/>
          <a:stretch/>
        </p:blipFill>
        <p:spPr>
          <a:xfrm>
            <a:off x="4123440" y="3007800"/>
            <a:ext cx="3161160" cy="1446840"/>
          </a:xfrm>
          <a:prstGeom prst="rect">
            <a:avLst/>
          </a:prstGeom>
          <a:ln w="0">
            <a:noFill/>
          </a:ln>
        </p:spPr>
      </p:pic>
      <p:sp>
        <p:nvSpPr>
          <p:cNvPr id="123" name="Fußzeilenplatzhalter 5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el 1"/>
          <p:cNvSpPr/>
          <p:nvPr/>
        </p:nvSpPr>
        <p:spPr>
          <a:xfrm>
            <a:off x="2417760" y="802440"/>
            <a:ext cx="8636040" cy="254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0" anchor="b">
            <a:normAutofit fontScale="91000"/>
          </a:bodyPr>
          <a:p>
            <a:pPr>
              <a:lnSpc>
                <a:spcPct val="90000"/>
              </a:lnSpc>
            </a:pPr>
            <a:r>
              <a:rPr b="0" lang="de-DE" sz="66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Das Quellenverzeichnis </a:t>
            </a:r>
            <a:endParaRPr b="0" lang="de-DE" sz="6600" spc="-1" strike="noStrike">
              <a:latin typeface="Calibri"/>
            </a:endParaRPr>
          </a:p>
        </p:txBody>
      </p:sp>
      <p:sp>
        <p:nvSpPr>
          <p:cNvPr id="125" name="Untertitel 2"/>
          <p:cNvSpPr/>
          <p:nvPr/>
        </p:nvSpPr>
        <p:spPr>
          <a:xfrm>
            <a:off x="2417760" y="3531240"/>
            <a:ext cx="8636040" cy="97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18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Exkurs: Richtig Zitieren </a:t>
            </a:r>
            <a:endParaRPr b="0" lang="de-DE" sz="1800" spc="-1" strike="noStrike">
              <a:latin typeface="Calibri"/>
            </a:endParaRPr>
          </a:p>
        </p:txBody>
      </p:sp>
      <p:sp>
        <p:nvSpPr>
          <p:cNvPr id="126" name="Fußzeilenplatzhalter 3"/>
          <p:cNvSpPr/>
          <p:nvPr/>
        </p:nvSpPr>
        <p:spPr>
          <a:xfrm>
            <a:off x="2416680" y="329400"/>
            <a:ext cx="497268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90000"/>
              </a:lnSpc>
            </a:pPr>
            <a:r>
              <a:rPr b="0" lang="de-DE" sz="60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Achtung </a:t>
            </a:r>
            <a:endParaRPr b="0" lang="de-DE" sz="6000" spc="-1" strike="noStrike">
              <a:latin typeface="Calibri"/>
            </a:endParaRPr>
          </a:p>
        </p:txBody>
      </p:sp>
      <p:sp>
        <p:nvSpPr>
          <p:cNvPr id="128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lang="de-DE" sz="3200" spc="-1" strike="noStrike">
                <a:solidFill>
                  <a:srgbClr val="000000"/>
                </a:solidFill>
                <a:latin typeface="Gill Sans MT"/>
                <a:ea typeface="DejaVu Sans"/>
              </a:rPr>
              <a:t>Wird ein Zitat nicht gekennzeichnet, so gilt das als Plagiat und wird im Ernstfall mit Note 6 bewertet. Deshalb alles zitieren oder sinngemäß zitieren, was nicht euer eigenes geistiges Produkt ist.</a:t>
            </a:r>
            <a:endParaRPr b="0" lang="de-DE" sz="32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3200" spc="-1" strike="noStrike">
              <a:latin typeface="Calibri"/>
            </a:endParaRPr>
          </a:p>
        </p:txBody>
      </p:sp>
      <p:sp>
        <p:nvSpPr>
          <p:cNvPr id="129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Wörtliches Zitieren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31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6000"/>
          </a:bodyPr>
          <a:p>
            <a:pPr marL="228600" indent="-227520" algn="just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-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mit Anführungszeichen kennzeichnen</a:t>
            </a:r>
            <a:endParaRPr b="0" lang="de-DE" sz="2000" spc="-1" strike="noStrike">
              <a:latin typeface="Calibri"/>
            </a:endParaRPr>
          </a:p>
          <a:p>
            <a:pPr marL="228600" indent="-227520" algn="just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-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Quellenverweis direkt hinter dem Zitat durch Fußnote </a:t>
            </a:r>
            <a:endParaRPr b="0" lang="de-DE" sz="2000" spc="-1" strike="noStrike">
              <a:latin typeface="Calibri"/>
            </a:endParaRPr>
          </a:p>
          <a:p>
            <a:pPr marL="228600" indent="-227520" algn="just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Referenzen </a:t>
            </a:r>
            <a:r>
              <a:rPr b="0" lang="de-DE" sz="2000" spc="-1" strike="noStrike">
                <a:solidFill>
                  <a:srgbClr val="000000"/>
                </a:solidFill>
                <a:latin typeface="Symbol"/>
                <a:ea typeface="DejaVu Sans"/>
              </a:rPr>
              <a:t>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Fußnote einfügen oder strg+alt+F drücken</a:t>
            </a:r>
            <a:endParaRPr b="0" lang="de-DE" sz="2000" spc="-1" strike="noStrike">
              <a:latin typeface="Calibri"/>
            </a:endParaRPr>
          </a:p>
          <a:p>
            <a:pPr marL="228600" indent="-227520" algn="just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Fußnoten laufend formatieren auch auf nachfolgenden Seiten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- kurze Zitate werden in Fließtext übernommen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   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 Wenn es um Rechte geht, sei es nach Auffassung Peter Singers ein „moralischer Skandal“</a:t>
            </a:r>
            <a:r>
              <a:rPr b="1" lang="de-DE" sz="1600" spc="-1" strike="noStrike" u="sng" baseline="30000">
                <a:solidFill>
                  <a:srgbClr val="ff0000"/>
                </a:solidFill>
                <a:uFillTx/>
                <a:latin typeface="Times New Roman"/>
                <a:ea typeface="Calibri"/>
              </a:rPr>
              <a:t>1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Calibri"/>
              </a:rPr>
              <a:t>, dass Tiere davon ausgeschlossen seien.³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Calibri"/>
              </a:rPr>
              <a:t>- Auslassungen/ grammatikalische Anpassungen mit [eckigen Klammern] kennzeichnen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Calibri"/>
              </a:rPr>
              <a:t>- Bei Auslassungen mit drei Punkten […]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32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Sinngemäßes zitieren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34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7000"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= Inhalt eines Textes in eigenen Worten wiedergeben</a:t>
            </a:r>
            <a:endParaRPr b="0" lang="de-DE" sz="28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-"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Wichtig: Aussagen </a:t>
            </a:r>
            <a:r>
              <a:rPr b="0" lang="de-DE" sz="2800" spc="-1" strike="noStrike" u="sng">
                <a:solidFill>
                  <a:srgbClr val="000000"/>
                </a:solidFill>
                <a:uFillTx/>
                <a:latin typeface="Gill Sans MT"/>
                <a:ea typeface="DejaVu Sans"/>
              </a:rPr>
              <a:t>richtig</a:t>
            </a:r>
            <a:r>
              <a:rPr b="0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 wiedergeben</a:t>
            </a:r>
            <a:endParaRPr b="0" lang="de-DE" sz="28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-"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Nicht durch Anführungszeichen gekennzeichnet, sondern durch Fußnote direkt hinter indirektem Zitat</a:t>
            </a:r>
            <a:endParaRPr b="0" lang="de-DE" sz="28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-"/>
              <a:tabLst>
                <a:tab algn="l" pos="0"/>
              </a:tabLst>
            </a:pPr>
            <a:r>
              <a:rPr b="0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Sinngemäße Zitate im Konjunktiv schreiben</a:t>
            </a:r>
            <a:endParaRPr b="0" lang="de-DE" sz="28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Symbol"/>
                <a:ea typeface="DejaVu Sans"/>
              </a:rPr>
              <a:t>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Dadurch wird deutlich, dass nicht deine Gedanken wiedergegeben werden, sondern es Äußerungen von Wissenschaftlern sind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i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 Singer meint, es </a:t>
            </a:r>
            <a:r>
              <a:rPr b="0" i="1" lang="de-DE" sz="2000" spc="-1" strike="noStrike" u="sng">
                <a:solidFill>
                  <a:srgbClr val="ff0000"/>
                </a:solidFill>
                <a:uFillTx/>
                <a:latin typeface="Gill Sans MT"/>
                <a:ea typeface="DejaVu Sans"/>
              </a:rPr>
              <a:t>sei</a:t>
            </a:r>
            <a:r>
              <a:rPr b="0" i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Zeit, neu über Tiere nachzudenken und sie moralisch angemessen zu beurteilen.</a:t>
            </a:r>
            <a:r>
              <a:rPr b="0" lang="de-DE" sz="2000" spc="-1" strike="noStrike" baseline="30000">
                <a:solidFill>
                  <a:srgbClr val="000000"/>
                </a:solidFill>
                <a:latin typeface="Times New Roman"/>
                <a:ea typeface="Calibri"/>
              </a:rPr>
              <a:t> 1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 baseline="30000">
                <a:solidFill>
                  <a:srgbClr val="000000"/>
                </a:solidFill>
                <a:latin typeface="Times New Roman"/>
                <a:ea typeface="Calibri"/>
              </a:rPr>
              <a:t>1 </a:t>
            </a:r>
            <a:r>
              <a:rPr b="0" lang="de-DE" sz="2000" spc="-1" strike="noStrike">
                <a:solidFill>
                  <a:srgbClr val="000000"/>
                </a:solidFill>
                <a:latin typeface="Times New Roman"/>
                <a:ea typeface="Calibri"/>
              </a:rPr>
              <a:t>Vgl.: Precht, Richard David: Tiere denken. Goldmann: München 2018, S 21. 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35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Angaben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37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Literatur: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(Vgl.:)Nachname, Vorname: Titel des Buches. Eventuell weiterer Titel/ Untertitel. Verlag: Stadt Erscheinungsjahr, Seitenzahl.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Internet: Link einfügen (Stand: 16.01.2022, 17:34 Uhr)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Fotoquellen: Träger der Fotorechte angeben, Quellenangabe laut Internet/ Literatur; am besten Fotos selbst machen, wenn es geht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38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Beispiel Wörtliches Zitieren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40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Name, Vorname:  Titel: Untertitel.Auflage. Ort: Verlag,Erscheinungsjahr.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Schmidt, Benjamin:. </a:t>
            </a:r>
            <a:r>
              <a:rPr b="0" i="1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Richtig zitieren: Eine Anleitung für Schüler. </a:t>
            </a: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2. Auflage.Berlin: Springer,2020.</a:t>
            </a:r>
            <a:endParaRPr b="0" lang="de-DE" sz="1800" spc="-1" strike="noStrike">
              <a:latin typeface="Calibri"/>
            </a:endParaRPr>
          </a:p>
        </p:txBody>
      </p:sp>
      <p:sp>
        <p:nvSpPr>
          <p:cNvPr id="141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Beispiel  Sinngemäßes Zitieren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43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Vgl: Name, Vorname:  Titel: Untertitel.Auflage. Ort: Verlag,Erscheinungsjahr.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Vgl. Schmidt, Benjamin:. </a:t>
            </a:r>
            <a:r>
              <a:rPr b="0" i="1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Richtig zitieren: Eine Anleitung für Schüler. </a:t>
            </a: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2. Auflage.Berlin: Springer,2020.</a:t>
            </a:r>
            <a:endParaRPr b="0" lang="de-DE" sz="1800" spc="-1" strike="noStrike">
              <a:latin typeface="Calibri"/>
            </a:endParaRPr>
          </a:p>
        </p:txBody>
      </p:sp>
      <p:sp>
        <p:nvSpPr>
          <p:cNvPr id="144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Angaben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46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Literatur: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(Vgl.:)Nachname, Vorname: Titel des Buches. Eventuell weiterer Titel/ Untertitel. Verlag: Stadt Erscheinungsjahr, Seitenzahl.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Internet: Link einfügen (Stand: 16.01.2022, 17:34 Uhr)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Fotoquellen: Träger der Fotorechte angeben, Quellenangabe laut Internet/ Literatur; am besten Fotos selbst machen, wenn es geht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47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>
              <a:lnSpc>
                <a:spcPct val="90000"/>
              </a:lnSpc>
            </a:pPr>
            <a:r>
              <a:rPr b="0" lang="de-DE" sz="28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Allgemeine Hinweise für den schriftlichen Teil</a:t>
            </a:r>
            <a:endParaRPr b="0" lang="de-DE" sz="2800" spc="-1" strike="noStrike">
              <a:latin typeface="Calibri"/>
            </a:endParaRPr>
          </a:p>
        </p:txBody>
      </p:sp>
      <p:sp>
        <p:nvSpPr>
          <p:cNvPr id="88" name="Inhaltsplatzhalter 2"/>
          <p:cNvSpPr/>
          <p:nvPr/>
        </p:nvSpPr>
        <p:spPr>
          <a:xfrm>
            <a:off x="1451520" y="1926720"/>
            <a:ext cx="10498320" cy="38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ill Sans MT"/>
                <a:ea typeface="DejaVu Sans"/>
              </a:rPr>
              <a:t>Aufbau:</a:t>
            </a:r>
            <a:endParaRPr b="0" lang="de-DE" sz="24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Deckblatt 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Gliederung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Abhandlung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Literaturverzeichnis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Anlagen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89" name="Textfeld 3"/>
          <p:cNvSpPr/>
          <p:nvPr/>
        </p:nvSpPr>
        <p:spPr>
          <a:xfrm>
            <a:off x="5653440" y="3832560"/>
            <a:ext cx="51991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Bitte ausschließlich mit Microsoft Word arbeiten!</a:t>
            </a:r>
            <a:endParaRPr b="0" lang="de-DE" sz="1800" spc="-1" strike="noStrike">
              <a:latin typeface="Calibri"/>
            </a:endParaRPr>
          </a:p>
        </p:txBody>
      </p:sp>
      <p:pic>
        <p:nvPicPr>
          <p:cNvPr id="90" name="Picture 2" descr="Word: So funktioniert die Auto-Zusammenfassung - CHIP"/>
          <p:cNvPicPr/>
          <p:nvPr/>
        </p:nvPicPr>
        <p:blipFill>
          <a:blip r:embed="rId1"/>
          <a:stretch/>
        </p:blipFill>
        <p:spPr>
          <a:xfrm>
            <a:off x="10469160" y="3641040"/>
            <a:ext cx="767880" cy="750960"/>
          </a:xfrm>
          <a:prstGeom prst="rect">
            <a:avLst/>
          </a:prstGeom>
          <a:ln w="0">
            <a:noFill/>
          </a:ln>
        </p:spPr>
      </p:pic>
      <p:sp>
        <p:nvSpPr>
          <p:cNvPr id="91" name="Rechteck 6"/>
          <p:cNvSpPr/>
          <p:nvPr/>
        </p:nvSpPr>
        <p:spPr>
          <a:xfrm>
            <a:off x="5476680" y="3433680"/>
            <a:ext cx="6193080" cy="1574280"/>
          </a:xfrm>
          <a:prstGeom prst="rect">
            <a:avLst/>
          </a:prstGeom>
          <a:noFill/>
          <a:ln>
            <a:solidFill>
              <a:srgbClr val="0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" name="Fußzeilenplatzhalter 4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Das Quellenverzeichnis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49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Das Literaturverzeichnis steht ganz am Ende nach dem </a:t>
            </a: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1"/>
              </a:rPr>
              <a:t>Fazit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 deiner wissenschaftlichen Arbeit. Es steht jedoch noch vor dem </a:t>
            </a: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2"/>
              </a:rPr>
              <a:t>Anhang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 und der </a:t>
            </a: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3"/>
              </a:rPr>
              <a:t>eidesstattlichen Erklärung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. Der Grund dafür ist, dass im Literaturverzeichnis nur die Quellen stehen, auf die du dich im Fließtext bezogen hast.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 einer Projektarbeit ist das Literaturverzeichnis circa 1–3 Seiten lang. Die Länge ist dabei abhängig von der Anzahl der von dir verwendeten Quellen.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Im Literaturverzeichnis werden die Quellenangaben </a:t>
            </a: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alphabetisch nach den Nachnamen der Autoren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 geordnet.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50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Welche Quellen dürfen genutzt werden?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52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0000"/>
          </a:bodyPr>
          <a:p>
            <a:pPr algn="ctr"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KEIN WIKIPEDIA!</a:t>
            </a:r>
            <a:endParaRPr b="0" lang="de-DE" sz="28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Aber: 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 u="sng">
                <a:solidFill>
                  <a:srgbClr val="000000"/>
                </a:solidFill>
                <a:uFillTx/>
                <a:latin typeface="Gill Sans MT"/>
                <a:ea typeface="DejaVu Sans"/>
              </a:rPr>
              <a:t>Wikipedia kann genutzt werden, um sich einen Überblick zu verschaffen!</a:t>
            </a:r>
            <a:endParaRPr b="0" lang="de-DE" sz="24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 </a:t>
            </a: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1"/>
              </a:rPr>
              <a:t>https://de.wikipedia.org/wiki/Schwangerschaftsabbruch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Tipp: Ganz unten auf den Wiki-Seiten stehen meist die Literaturnachweise (Literatur)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Symbol"/>
                <a:ea typeface="DejaVu Sans"/>
              </a:rPr>
              <a:t>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Hier kannst du weiterstöbern!</a:t>
            </a:r>
            <a:endParaRPr b="0" lang="de-DE" sz="2000" spc="-1" strike="noStrike">
              <a:latin typeface="Calibri"/>
            </a:endParaRPr>
          </a:p>
        </p:txBody>
      </p:sp>
      <p:sp>
        <p:nvSpPr>
          <p:cNvPr id="153" name="Fußzeilenplatzhalter 4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Beispiele zum finden geeigneter Literatur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55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38000"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Google Scholar (</a:t>
            </a:r>
            <a:r>
              <a:rPr b="1" lang="de-DE" sz="28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1"/>
              </a:rPr>
              <a:t>https://scholar.google.com/</a:t>
            </a:r>
            <a:r>
              <a:rPr b="1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br/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Hier findest du schülergerechtere Artikel im Netz, als auf der normalen Google-Seite.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 </a:t>
            </a: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2"/>
              </a:rPr>
              <a:t>https://scholar.google.com/scholar?hl=de&amp;as_sdt=0%2C5&amp;q=schwangerschaftsabbruch&amp;oq=Schwangersch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Google Books (</a:t>
            </a:r>
            <a:r>
              <a:rPr b="1" lang="de-DE" sz="28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3"/>
              </a:rPr>
              <a:t>https://books.google.de/</a:t>
            </a:r>
            <a:r>
              <a:rPr b="1" lang="de-DE" sz="2800" spc="-1" strike="noStrike">
                <a:solidFill>
                  <a:srgbClr val="000000"/>
                </a:solidFill>
                <a:latin typeface="Gill Sans MT"/>
                <a:ea typeface="DejaVu Sans"/>
              </a:rPr>
              <a:t>)</a:t>
            </a:r>
            <a:endParaRPr b="0" lang="de-DE" sz="28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Hier findest du vor allem Fachliteratur zu bestimmten Themen, kannst Inhaltsverzeichnisse von digitalisierten Büchern ansehen und in den Büchern blättern. 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ill Sans MT"/>
                <a:ea typeface="DejaVu Sans"/>
              </a:rPr>
              <a:t>Es ist wichtig, auf die Aktualität der Literatur zu achten!</a:t>
            </a:r>
            <a:endParaRPr b="0" lang="de-DE" sz="24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4"/>
              </a:rPr>
              <a:t>https://www.google.com/search?tbm=bks&amp;q=schwangerschaftsabbruch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56" name="Fußzeilenplatzhalter 4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Beachte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58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Gill Sans MT"/>
                <a:ea typeface="DejaVu Sans"/>
              </a:rPr>
              <a:t>Wenn du recherchierst und Stichpunkte herausschreibst/ einen Text schreibst, schreibe immer die Quelle dazu!</a:t>
            </a:r>
            <a:endParaRPr b="0" lang="de-DE" sz="24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ill Sans MT"/>
                <a:ea typeface="DejaVu Sans"/>
              </a:rPr>
              <a:t>Internetquellen mit Datum und Uhrzeit</a:t>
            </a:r>
            <a:endParaRPr b="0" lang="de-DE" sz="24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ill Sans MT"/>
                <a:ea typeface="DejaVu Sans"/>
              </a:rPr>
              <a:t>Bücher: Titel und Seitenzahl</a:t>
            </a:r>
            <a:endParaRPr b="0" lang="de-DE" sz="24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latin typeface="Calibri"/>
            </a:endParaRPr>
          </a:p>
        </p:txBody>
      </p:sp>
      <p:sp>
        <p:nvSpPr>
          <p:cNvPr id="159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Inhaltsplatzhalter 2"/>
          <p:cNvSpPr/>
          <p:nvPr/>
        </p:nvSpPr>
        <p:spPr>
          <a:xfrm>
            <a:off x="1451520" y="521280"/>
            <a:ext cx="9602280" cy="494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5000"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Eine vollständige Quellenangabe im Literaturverzeichnis enthält, falls vorhanden, bestimmte Informationen.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Informationen für Quellenangaben: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Autor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Titel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Erscheinungsjahr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Erscheinungsort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Auflage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Verlag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Herausgeberschaft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 </a:t>
            </a:r>
            <a:r>
              <a:rPr b="1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1"/>
              </a:rPr>
              <a:t>Internetquellen</a:t>
            </a: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 wird zusätzlich die URL und ggf. ein Abrufdatum angegeben.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61" name="Fußzeilenplatzhalter 1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Grundsätzliches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94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88000"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Der Umfang der Abhandlung ist abhängig vom Thema und wird in Absprache mit dem Betreuer festgelegt.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Din A4 Format, weißes Papier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Blocksatz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Zeilenabstand1,5 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Schriftgröße 12, Überschriften 14, Schriftart Arial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Seitenränder 2 cm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Seitennummerierung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95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el 1_0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Angaben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97" name="Inhaltsplatzhalter 2_0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Literatur: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(Vgl.:)Nachname, Vorname: Titel des Buches. Eventuell weiterer Titel/ Untertitel. Verlag: Stadt Erscheinungsjahr, Seitenzahl.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Internet: Link einfügen (Stand: 16.01.2022, 17:34 Uhr)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Fotoquellen: Träger der Fotorechte angeben, Quellenangabe laut Internet/ Literatur; am besten Fotos selbst machen, wenn es geht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98" name="Fußzeilenplatzhalter 3_0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el 1"/>
          <p:cNvSpPr/>
          <p:nvPr/>
        </p:nvSpPr>
        <p:spPr>
          <a:xfrm>
            <a:off x="1432440" y="75708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Das Deckblatt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00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Thema, 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Schule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Name der Verfasser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Name des betreuenden Lehrers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Ort/ Datum 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Word: Einfügen – Deckblatt (somit automatisch Seite 0)</a:t>
            </a:r>
            <a:endParaRPr b="0" lang="de-DE" sz="2000" spc="-1" strike="noStrike">
              <a:latin typeface="Calibri"/>
            </a:endParaRPr>
          </a:p>
        </p:txBody>
      </p:sp>
      <p:pic>
        <p:nvPicPr>
          <p:cNvPr id="101" name="Grafik 3" descr=""/>
          <p:cNvPicPr/>
          <p:nvPr/>
        </p:nvPicPr>
        <p:blipFill>
          <a:blip r:embed="rId1"/>
          <a:srcRect l="0" t="-480" r="48370" b="67228"/>
          <a:stretch/>
        </p:blipFill>
        <p:spPr>
          <a:xfrm>
            <a:off x="5643720" y="2332800"/>
            <a:ext cx="6291720" cy="2191680"/>
          </a:xfrm>
          <a:prstGeom prst="rect">
            <a:avLst/>
          </a:prstGeom>
          <a:ln w="0">
            <a:noFill/>
          </a:ln>
        </p:spPr>
      </p:pic>
      <p:sp>
        <p:nvSpPr>
          <p:cNvPr id="102" name="Ellipse 4"/>
          <p:cNvSpPr/>
          <p:nvPr/>
        </p:nvSpPr>
        <p:spPr>
          <a:xfrm>
            <a:off x="5103000" y="2251440"/>
            <a:ext cx="2152080" cy="1434600"/>
          </a:xfrm>
          <a:prstGeom prst="ellipse">
            <a:avLst/>
          </a:prstGeom>
          <a:noFill/>
          <a:ln>
            <a:solidFill>
              <a:srgbClr val="87163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Fußzeilenplatzhalter 5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Beispiel für ein Deckblatt </a:t>
            </a:r>
            <a:endParaRPr b="0" lang="de-DE" sz="3200" spc="-1" strike="noStrike">
              <a:latin typeface="Calibri"/>
            </a:endParaRPr>
          </a:p>
        </p:txBody>
      </p:sp>
      <p:pic>
        <p:nvPicPr>
          <p:cNvPr id="105" name="Inhaltsplatzhalter 3" descr=""/>
          <p:cNvPicPr/>
          <p:nvPr/>
        </p:nvPicPr>
        <p:blipFill>
          <a:blip r:embed="rId1"/>
          <a:srcRect l="20423" t="11632" r="46476" b="7097"/>
          <a:stretch/>
        </p:blipFill>
        <p:spPr>
          <a:xfrm>
            <a:off x="7502040" y="675720"/>
            <a:ext cx="4079160" cy="5376600"/>
          </a:xfrm>
          <a:prstGeom prst="rect">
            <a:avLst/>
          </a:prstGeom>
          <a:ln w="0">
            <a:noFill/>
          </a:ln>
        </p:spPr>
      </p:pic>
      <p:sp>
        <p:nvSpPr>
          <p:cNvPr id="106" name="Fußzeilenplatzhalter 2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Das Inhaltsverzeichnis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08" name="Inhaltsplatzhalter 2"/>
          <p:cNvSpPr/>
          <p:nvPr/>
        </p:nvSpPr>
        <p:spPr>
          <a:xfrm>
            <a:off x="969120" y="2015640"/>
            <a:ext cx="10084680" cy="399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63000"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Nach letzten Zahlen wird kein Punkt gesetzt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Verwende keine Fragen als Überschrift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Symbol"/>
                <a:ea typeface="DejaVu Sans"/>
              </a:rPr>
              <a:t>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Beispiel: Statt „Was ist ein Schwangerschaftsabbruch?“ </a:t>
            </a:r>
            <a:r>
              <a:rPr b="0" lang="de-DE" sz="1800" spc="-1" strike="noStrike">
                <a:solidFill>
                  <a:srgbClr val="000000"/>
                </a:solidFill>
                <a:latin typeface="Symbol"/>
                <a:ea typeface="DejaVu Sans"/>
              </a:rPr>
              <a:t></a:t>
            </a:r>
            <a:r>
              <a:rPr b="0" lang="de-DE" sz="1800" spc="-1" strike="noStrike">
                <a:solidFill>
                  <a:srgbClr val="000000"/>
                </a:solidFill>
                <a:latin typeface="Gill Sans MT"/>
                <a:ea typeface="DejaVu Sans"/>
              </a:rPr>
              <a:t> „ Definition Schwangerschaftsabbruch“</a:t>
            </a:r>
            <a:endParaRPr b="0" lang="de-DE" sz="18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DejaVu Sans"/>
              </a:rPr>
              <a:t>Verwendung der fortlaufenden Überschrift-Formatierung im Text: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1199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1   Definition Schwangerschaftsabbruch (Überschrift 1)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    </a:t>
            </a: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1.1 Schwangerschaft (Überschrift 2)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    </a:t>
            </a: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1.2 Schwangerschaftsabbruch (Überschrift 2)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    </a:t>
            </a:r>
            <a:r>
              <a:rPr b="1" lang="de-DE" sz="2000" spc="-1" strike="noStrike">
                <a:solidFill>
                  <a:srgbClr val="2f5496"/>
                </a:solidFill>
                <a:latin typeface="Calibri Light"/>
                <a:ea typeface="Times New Roman"/>
              </a:rPr>
              <a:t>1.3 Spätabbruch (Überschrift 2)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1f3763"/>
                </a:solidFill>
                <a:latin typeface="Calibri Light"/>
                <a:ea typeface="Times New Roman"/>
              </a:rPr>
              <a:t>          </a:t>
            </a:r>
            <a:r>
              <a:rPr b="1" lang="de-DE" sz="2000" spc="-1" strike="noStrike">
                <a:solidFill>
                  <a:srgbClr val="1f3763"/>
                </a:solidFill>
                <a:latin typeface="Calibri Light"/>
                <a:ea typeface="Times New Roman"/>
              </a:rPr>
              <a:t>1.3.1 Fristenregelung (Überschrift 3)</a:t>
            </a:r>
            <a:endParaRPr b="0" lang="de-DE" sz="2000" spc="-1" strike="noStrike">
              <a:latin typeface="Calibri"/>
            </a:endParaRPr>
          </a:p>
          <a:p>
            <a:pPr algn="just">
              <a:lnSpc>
                <a:spcPct val="107000"/>
              </a:lnSpc>
              <a:spcBef>
                <a:spcPts val="2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1f3763"/>
                </a:solidFill>
                <a:latin typeface="Calibri Light"/>
                <a:ea typeface="Times New Roman"/>
              </a:rPr>
              <a:t>          </a:t>
            </a:r>
            <a:r>
              <a:rPr b="1" lang="de-DE" sz="2000" spc="-1" strike="noStrike">
                <a:solidFill>
                  <a:srgbClr val="1f3763"/>
                </a:solidFill>
                <a:latin typeface="Calibri Light"/>
                <a:ea typeface="Times New Roman"/>
              </a:rPr>
              <a:t>1.3.2 Verschiedenheit der Indikationen (Überschrift 3)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Times New Roman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Times New Roman"/>
              </a:rPr>
              <a:t>Dadurch wird es einfacher, das Inhaltsverzeichnis einzufügen</a:t>
            </a:r>
            <a:endParaRPr b="0" lang="de-DE" sz="2000" spc="-1" strike="noStrike">
              <a:latin typeface="Calibri"/>
            </a:endParaRPr>
          </a:p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Symbol"/>
              <a:buChar char="®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Times New Roman"/>
              </a:rPr>
              <a:t> </a:t>
            </a:r>
            <a:r>
              <a:rPr b="0" lang="de-DE" sz="2000" spc="-1" strike="noStrike">
                <a:solidFill>
                  <a:srgbClr val="000000"/>
                </a:solidFill>
                <a:latin typeface="Gill Sans MT"/>
                <a:ea typeface="Times New Roman"/>
              </a:rPr>
              <a:t>Nach Überschriften eine Zeile freilassen (im Fließtext)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latin typeface="Calibri"/>
            </a:endParaRPr>
          </a:p>
        </p:txBody>
      </p:sp>
      <p:sp>
        <p:nvSpPr>
          <p:cNvPr id="109" name="Fußzeilenplatzhalter 3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el 1"/>
          <p:cNvSpPr/>
          <p:nvPr/>
        </p:nvSpPr>
        <p:spPr>
          <a:xfrm>
            <a:off x="1451520" y="804600"/>
            <a:ext cx="9602280" cy="10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</a:pPr>
            <a:r>
              <a:rPr b="0" lang="de-DE" sz="3200" spc="-1" strike="noStrike" cap="all">
                <a:solidFill>
                  <a:srgbClr val="000000"/>
                </a:solidFill>
                <a:latin typeface="Gill Sans MT"/>
                <a:ea typeface="DejaVu Sans"/>
              </a:rPr>
              <a:t>Die Gliederung  / Das Inhaltsverzeichnis </a:t>
            </a:r>
            <a:endParaRPr b="0" lang="de-DE" sz="3200" spc="-1" strike="noStrike">
              <a:latin typeface="Calibri"/>
            </a:endParaRPr>
          </a:p>
        </p:txBody>
      </p:sp>
      <p:sp>
        <p:nvSpPr>
          <p:cNvPr id="112" name="Inhaltsplatzhalter 2"/>
          <p:cNvSpPr/>
          <p:nvPr/>
        </p:nvSpPr>
        <p:spPr>
          <a:xfrm>
            <a:off x="1451520" y="2015640"/>
            <a:ext cx="9602280" cy="344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228600" indent="-22752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de-DE" sz="2000" spc="-1" strike="noStrike" u="sng">
                <a:solidFill>
                  <a:srgbClr val="fa2b5c"/>
                </a:solidFill>
                <a:uFillTx/>
                <a:latin typeface="Gill Sans MT"/>
                <a:ea typeface="DejaVu Sans"/>
                <a:hlinkClick r:id="rId1"/>
              </a:rPr>
              <a:t>https://www.youtube.com/watch?v=44mbmUGs6mQ</a:t>
            </a: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  <a:p>
            <a:pPr>
              <a:lnSpc>
                <a:spcPct val="120000"/>
              </a:lnSpc>
              <a:spcBef>
                <a:spcPts val="1001"/>
              </a:spcBef>
            </a:pPr>
            <a:endParaRPr b="0" lang="de-DE" sz="2000" spc="-1" strike="noStrike">
              <a:latin typeface="Calibri"/>
            </a:endParaRPr>
          </a:p>
        </p:txBody>
      </p:sp>
      <p:pic>
        <p:nvPicPr>
          <p:cNvPr id="113" name="Grafik 3" descr=""/>
          <p:cNvPicPr/>
          <p:nvPr/>
        </p:nvPicPr>
        <p:blipFill>
          <a:blip r:embed="rId2"/>
          <a:srcRect l="0" t="3390" r="30069" b="49982"/>
          <a:stretch/>
        </p:blipFill>
        <p:spPr>
          <a:xfrm>
            <a:off x="1451520" y="2713680"/>
            <a:ext cx="8523360" cy="3074040"/>
          </a:xfrm>
          <a:prstGeom prst="rect">
            <a:avLst/>
          </a:prstGeom>
          <a:ln w="0">
            <a:noFill/>
          </a:ln>
        </p:spPr>
      </p:pic>
      <p:sp>
        <p:nvSpPr>
          <p:cNvPr id="114" name="Ellipse 4"/>
          <p:cNvSpPr/>
          <p:nvPr/>
        </p:nvSpPr>
        <p:spPr>
          <a:xfrm>
            <a:off x="1137240" y="2480040"/>
            <a:ext cx="4021560" cy="1896480"/>
          </a:xfrm>
          <a:prstGeom prst="ellipse">
            <a:avLst/>
          </a:prstGeom>
          <a:noFill/>
          <a:ln>
            <a:solidFill>
              <a:srgbClr val="87163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Fußzeilenplatzhalter 5"/>
          <p:cNvSpPr/>
          <p:nvPr/>
        </p:nvSpPr>
        <p:spPr>
          <a:xfrm>
            <a:off x="1451520" y="329400"/>
            <a:ext cx="5937840" cy="30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0" lang="de-DE" sz="1000" spc="-1" strike="noStrike">
                <a:solidFill>
                  <a:srgbClr val="8b8b8b"/>
                </a:solidFill>
                <a:latin typeface="Gill Sans MT"/>
                <a:ea typeface="DejaVu Sans"/>
              </a:rPr>
              <a:t>Einführung Projektarbeit Schuljahr 2022/23 Josefin Steinthal-Hummel &amp; Franziska Weiß</a:t>
            </a:r>
            <a:endParaRPr b="0" lang="de-DE" sz="100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TM10001114[[fn=Katalog]]</Template>
  <TotalTime>23</TotalTime>
  <Application>LibreOffice/7.1.8.0.0$Linux_X86_64 LibreOffice_project/973df7d7872f2c93cd6a8191802c98b5da0b3b6f</Application>
  <AppVersion>15.0000</AppVersion>
  <Words>1185</Words>
  <Paragraphs>159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2023-01-09T14:33:39Z</dcterms:created>
  <dc:creator>weiss.franziska@yahoo.de</dc:creator>
  <dc:description/>
  <dc:language>de-DE</dc:language>
  <cp:lastModifiedBy/>
  <dcterms:modified xsi:type="dcterms:W3CDTF">2023-09-26T12:10:59Z</dcterms:modified>
  <cp:revision>19</cp:revision>
  <dc:subject/>
  <dc:title>Die Projektarbeit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Breitbild</vt:lpwstr>
  </property>
  <property fmtid="{D5CDD505-2E9C-101B-9397-08002B2CF9AE}" pid="3" name="Slides">
    <vt:i4>23</vt:i4>
  </property>
</Properties>
</file>