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68" r:id="rId4"/>
    <p:sldId id="271" r:id="rId5"/>
    <p:sldId id="272" r:id="rId6"/>
    <p:sldId id="277" r:id="rId7"/>
    <p:sldId id="274" r:id="rId8"/>
    <p:sldId id="276" r:id="rId9"/>
    <p:sldId id="260" r:id="rId10"/>
    <p:sldId id="261" r:id="rId11"/>
    <p:sldId id="281" r:id="rId12"/>
    <p:sldId id="263" r:id="rId13"/>
    <p:sldId id="262" r:id="rId14"/>
    <p:sldId id="275" r:id="rId15"/>
    <p:sldId id="269" r:id="rId16"/>
    <p:sldId id="280" r:id="rId17"/>
    <p:sldId id="265" r:id="rId18"/>
    <p:sldId id="278" r:id="rId19"/>
    <p:sldId id="279" r:id="rId20"/>
    <p:sldId id="266" r:id="rId21"/>
    <p:sldId id="26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259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11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18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6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01" r:id="rId8"/>
    <p:sldLayoutId id="2147483702" r:id="rId9"/>
    <p:sldLayoutId id="2147483703" r:id="rId10"/>
    <p:sldLayoutId id="214748371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therschule-zella-mehlis.d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onald.marko@schule.thueringen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utherschule-zella-mehlis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87CB8-3B07-A32D-3C30-65BB2547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801" y="150833"/>
            <a:ext cx="11972740" cy="123012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2800" b="1" dirty="0">
                <a:solidFill>
                  <a:srgbClr val="000000"/>
                </a:solidFill>
              </a:rPr>
              <a:t>Elternabend</a:t>
            </a:r>
            <a:br>
              <a:rPr lang="de-DE" sz="2800" b="1" dirty="0">
                <a:solidFill>
                  <a:srgbClr val="000000"/>
                </a:solidFill>
              </a:rPr>
            </a:br>
            <a:r>
              <a:rPr lang="de-DE" sz="2800" b="1" dirty="0">
                <a:solidFill>
                  <a:srgbClr val="000000"/>
                </a:solidFill>
              </a:rPr>
              <a:t>Klasse 5c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352956-63B3-3451-B1FC-9C5838BDA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827" y="5498935"/>
            <a:ext cx="8389653" cy="90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b="1" dirty="0">
                <a:solidFill>
                  <a:srgbClr val="000000"/>
                </a:solidFill>
              </a:rPr>
              <a:t>Herzlich Willkommen!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3AF776-FA53-30BC-CEE3-CCE3A0A4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86026"/>
            <a:ext cx="7076509" cy="4091018"/>
          </a:xfrm>
          <a:prstGeom prst="rect">
            <a:avLst/>
          </a:prstGeo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1E91818-4272-4B0B-8E52-8B2AC882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D6AC72-07AA-4132-973B-3DA2B07436D6}" type="datetime1">
              <a:rPr lang="en-US" smtClean="0"/>
              <a:pPr>
                <a:spcAft>
                  <a:spcPts val="600"/>
                </a:spcAft>
              </a:pPr>
              <a:t>8/31/2025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3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reibwaren, Büroausstattung, Kerze, Holzstift enthält.&#10;&#10;Automatisch generierte Beschreibung">
            <a:extLst>
              <a:ext uri="{FF2B5EF4-FFF2-40B4-BE49-F238E27FC236}">
                <a16:creationId xmlns:a16="http://schemas.microsoft.com/office/drawing/2014/main" id="{F71B98D6-48D0-C86B-D604-1EB8384FF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70" y="225154"/>
            <a:ext cx="2027489" cy="2027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7" y="365125"/>
            <a:ext cx="10357666" cy="766627"/>
          </a:xfrm>
        </p:spPr>
        <p:txBody>
          <a:bodyPr/>
          <a:lstStyle/>
          <a:p>
            <a:r>
              <a:rPr lang="de-DE" b="1" u="sng" dirty="0"/>
              <a:t>Erste Eindrücke</a:t>
            </a:r>
            <a:endParaRPr lang="de-DE" b="1" u="sng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346044"/>
            <a:ext cx="10531620" cy="4558684"/>
          </a:xfrm>
        </p:spPr>
        <p:txBody>
          <a:bodyPr>
            <a:normAutofit fontScale="70000" lnSpcReduction="20000"/>
          </a:bodyPr>
          <a:lstStyle/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>
                <a:solidFill>
                  <a:srgbClr val="404040"/>
                </a:solidFill>
              </a:rPr>
              <a:t>Gute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Schulorganisation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–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Schülerausweise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Einbinden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der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Bücher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Leihscheine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Geld für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Materialien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und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Kopien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Lesen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des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Vertretungsplanes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endParaRPr lang="en-US" sz="20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>
                <a:solidFill>
                  <a:srgbClr val="404040"/>
                </a:solidFill>
              </a:rPr>
              <a:t>Insgesamt</a:t>
            </a:r>
            <a:r>
              <a:rPr lang="en-US" sz="2000" b="0" strike="noStrike" spc="-1" dirty="0">
                <a:solidFill>
                  <a:srgbClr val="404040"/>
                </a:solidFill>
              </a:rPr>
              <a:t>: Klasse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offen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Schüler:innen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sind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lernwillig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interessiert</a:t>
            </a:r>
            <a:r>
              <a:rPr lang="en-US" sz="2000" b="0" strike="noStrike" spc="-1" dirty="0">
                <a:solidFill>
                  <a:srgbClr val="404040"/>
                </a:solidFill>
              </a:rPr>
              <a:t>, </a:t>
            </a:r>
            <a:r>
              <a:rPr lang="en-US" spc="-1" dirty="0" err="1">
                <a:solidFill>
                  <a:srgbClr val="404040"/>
                </a:solidFill>
              </a:rPr>
              <a:t>vorläufiger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Sitzplan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erstellt</a:t>
            </a:r>
            <a:endParaRPr lang="en-US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endParaRPr lang="en-US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pc="-1" dirty="0" err="1">
                <a:solidFill>
                  <a:srgbClr val="404040"/>
                </a:solidFill>
              </a:rPr>
              <a:t>Schwierigkeiten</a:t>
            </a:r>
            <a:r>
              <a:rPr lang="en-US" spc="-1" dirty="0">
                <a:solidFill>
                  <a:srgbClr val="404040"/>
                </a:solidFill>
              </a:rPr>
              <a:t>: </a:t>
            </a:r>
            <a:r>
              <a:rPr lang="en-US" spc="-1" dirty="0" err="1">
                <a:solidFill>
                  <a:srgbClr val="404040"/>
                </a:solidFill>
              </a:rPr>
              <a:t>diskriminierendes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teilweise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rassistisches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Verhalten</a:t>
            </a:r>
            <a:r>
              <a:rPr lang="en-US" spc="-1" dirty="0">
                <a:solidFill>
                  <a:srgbClr val="404040"/>
                </a:solidFill>
              </a:rPr>
              <a:t> (</a:t>
            </a:r>
            <a:r>
              <a:rPr lang="en-US" spc="-1" dirty="0" err="1">
                <a:solidFill>
                  <a:srgbClr val="404040"/>
                </a:solidFill>
              </a:rPr>
              <a:t>Wohlfühlteam</a:t>
            </a:r>
            <a:r>
              <a:rPr lang="en-US" spc="-1" dirty="0">
                <a:solidFill>
                  <a:srgbClr val="404040"/>
                </a:solidFill>
              </a:rPr>
              <a:t>), </a:t>
            </a:r>
            <a:r>
              <a:rPr lang="en-US" spc="-1" dirty="0" err="1">
                <a:solidFill>
                  <a:srgbClr val="404040"/>
                </a:solidFill>
              </a:rPr>
              <a:t>Auspacken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zum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Stundenbeginn</a:t>
            </a:r>
            <a:r>
              <a:rPr lang="en-US" spc="-1" dirty="0">
                <a:solidFill>
                  <a:srgbClr val="404040"/>
                </a:solidFill>
              </a:rPr>
              <a:t>, </a:t>
            </a:r>
            <a:r>
              <a:rPr lang="en-US" spc="-1" dirty="0" err="1">
                <a:solidFill>
                  <a:srgbClr val="404040"/>
                </a:solidFill>
              </a:rPr>
              <a:t>schwierige</a:t>
            </a:r>
            <a:r>
              <a:rPr lang="en-US" spc="-1" dirty="0">
                <a:solidFill>
                  <a:srgbClr val="404040"/>
                </a:solidFill>
              </a:rPr>
              <a:t> </a:t>
            </a:r>
            <a:r>
              <a:rPr lang="en-US" spc="-1" dirty="0" err="1">
                <a:solidFill>
                  <a:srgbClr val="404040"/>
                </a:solidFill>
              </a:rPr>
              <a:t>Impulskontrolle</a:t>
            </a:r>
            <a:endParaRPr lang="en-US" spc="-1" dirty="0">
              <a:solidFill>
                <a:srgbClr val="404040"/>
              </a:solidFill>
            </a:endParaRPr>
          </a:p>
          <a:p>
            <a:pPr marL="360" indent="0">
              <a:lnSpc>
                <a:spcPct val="150000"/>
              </a:lnSpc>
              <a:spcBef>
                <a:spcPts val="1001"/>
              </a:spcBef>
              <a:buSzPct val="80000"/>
              <a:buNone/>
            </a:pPr>
            <a:endParaRPr lang="en-US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>
                <a:solidFill>
                  <a:srgbClr val="FF0000"/>
                </a:solidFill>
              </a:rPr>
              <a:t>HA-Heft: Bitte </a:t>
            </a:r>
            <a:r>
              <a:rPr lang="en-US" sz="2000" b="0" strike="noStrike" spc="-1" dirty="0" err="1">
                <a:solidFill>
                  <a:srgbClr val="FF0000"/>
                </a:solidFill>
              </a:rPr>
              <a:t>immer</a:t>
            </a:r>
            <a:r>
              <a:rPr lang="en-US" sz="2000" b="0" strike="noStrike" spc="-1" dirty="0">
                <a:solidFill>
                  <a:srgbClr val="FF0000"/>
                </a:solidFill>
              </a:rPr>
              <a:t> am Ende der </a:t>
            </a:r>
            <a:r>
              <a:rPr lang="en-US" sz="2000" b="0" strike="noStrike" spc="-1" dirty="0" err="1">
                <a:solidFill>
                  <a:srgbClr val="FF0000"/>
                </a:solidFill>
              </a:rPr>
              <a:t>Woche</a:t>
            </a:r>
            <a:r>
              <a:rPr lang="en-US" sz="2000" b="0" strike="noStrike" spc="-1" dirty="0">
                <a:solidFill>
                  <a:srgbClr val="FF000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FF0000"/>
                </a:solidFill>
              </a:rPr>
              <a:t>unterschreiben</a:t>
            </a:r>
            <a:r>
              <a:rPr lang="en-US" sz="2000" b="0" strike="noStrike" spc="-1" dirty="0">
                <a:solidFill>
                  <a:srgbClr val="FF0000"/>
                </a:solidFill>
              </a:rPr>
              <a:t>! </a:t>
            </a: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endParaRPr lang="en-US" sz="20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>
                <a:solidFill>
                  <a:srgbClr val="404040"/>
                </a:solidFill>
              </a:rPr>
              <a:t>Informationen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zu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vergessenen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Mat./ HA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über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</a:rPr>
              <a:t>HomeInfoPoint</a:t>
            </a:r>
            <a:r>
              <a:rPr lang="en-US" sz="2000" b="0" strike="noStrike" spc="-1" dirty="0">
                <a:solidFill>
                  <a:srgbClr val="404040"/>
                </a:solidFill>
              </a:rPr>
              <a:t> </a:t>
            </a:r>
            <a:r>
              <a:rPr lang="en-US" sz="2000" b="0" strike="noStrike" spc="-1" dirty="0" err="1">
                <a:solidFill>
                  <a:srgbClr val="404040"/>
                </a:solidFill>
              </a:rPr>
              <a:t>ersichtlich</a:t>
            </a:r>
            <a:endParaRPr lang="en-US" sz="2000" b="0" strike="noStrike" spc="-1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97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351AF55-C927-F265-FE04-E53DD8369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12" y="145419"/>
            <a:ext cx="4802577" cy="6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ntwurf, Clipart, Symbol, Zeichnung enthält.&#10;&#10;Automatisch generierte Beschreibung">
            <a:extLst>
              <a:ext uri="{FF2B5EF4-FFF2-40B4-BE49-F238E27FC236}">
                <a16:creationId xmlns:a16="http://schemas.microsoft.com/office/drawing/2014/main" id="{E896371D-D749-5CEF-7174-F710F59A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28" y="2160571"/>
            <a:ext cx="3639097" cy="3639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66" y="260741"/>
            <a:ext cx="10357666" cy="691212"/>
          </a:xfrm>
        </p:spPr>
        <p:txBody>
          <a:bodyPr/>
          <a:lstStyle/>
          <a:p>
            <a:r>
              <a:rPr lang="de-DE" b="1" u="sng" dirty="0"/>
              <a:t>Informationen zum Schulalltag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43" y="1098883"/>
            <a:ext cx="10357666" cy="62163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Unterrichtszeiten (bereits ausgehändigt, siehe Schulhomepage Klasse 5c)</a:t>
            </a:r>
          </a:p>
          <a:p>
            <a:pPr>
              <a:lnSpc>
                <a:spcPct val="150000"/>
              </a:lnSpc>
            </a:pPr>
            <a:r>
              <a:rPr lang="de-DE" dirty="0"/>
              <a:t>Hausordnung (siehe Kopie sowie </a:t>
            </a:r>
            <a:r>
              <a:rPr lang="de-DE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www.lutherschule-zella-mehlis.de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Handynutzung nicht erlaubt! (Klasse 5-7)</a:t>
            </a:r>
          </a:p>
          <a:p>
            <a:pPr>
              <a:lnSpc>
                <a:spcPct val="150000"/>
              </a:lnSpc>
            </a:pPr>
            <a:r>
              <a:rPr lang="de-DE" dirty="0"/>
              <a:t>Bei Unterricht zur ersten Stunde: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Beginn 07:30Uhr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Betreten des Schulgebäudes ab 07:15Uhr</a:t>
            </a:r>
          </a:p>
          <a:p>
            <a:pPr lvl="1">
              <a:lnSpc>
                <a:spcPct val="150000"/>
              </a:lnSpc>
            </a:pPr>
            <a:r>
              <a:rPr lang="de-DE" sz="2000" dirty="0">
                <a:cs typeface="Calibri" panose="020F0502020204030204" pitchFamily="34" charset="0"/>
              </a:rPr>
              <a:t>mit dem Vorklingeln 07:25 Uhr besteht Anwesenheitspflicht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dirty="0"/>
              <a:t>Bei Unterricht zur zweiten Stunde: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Beginn 08:25Uhr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Betreten des Schulgebäudes erst ab 08:20Uhr</a:t>
            </a:r>
          </a:p>
          <a:p>
            <a:pPr marL="0" indent="0">
              <a:lnSpc>
                <a:spcPct val="22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2042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443060"/>
            <a:ext cx="10357666" cy="832614"/>
          </a:xfrm>
        </p:spPr>
        <p:txBody>
          <a:bodyPr/>
          <a:lstStyle/>
          <a:p>
            <a:r>
              <a:rPr lang="de-DE" b="1" u="sng" dirty="0"/>
              <a:t>Informationen zum Schulalltag</a:t>
            </a:r>
          </a:p>
        </p:txBody>
      </p:sp>
      <p:pic>
        <p:nvPicPr>
          <p:cNvPr id="5" name="Grafik 4" descr="Ein Bild, das Buch enthält.&#10;&#10;Automatisch generierte Beschreibung">
            <a:extLst>
              <a:ext uri="{FF2B5EF4-FFF2-40B4-BE49-F238E27FC236}">
                <a16:creationId xmlns:a16="http://schemas.microsoft.com/office/drawing/2014/main" id="{68CB94E4-CD06-DC0B-03B8-5891B3BFE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78" y="3937173"/>
            <a:ext cx="2639122" cy="263912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1601266"/>
            <a:ext cx="10536012" cy="4740776"/>
          </a:xfrm>
        </p:spPr>
        <p:txBody>
          <a:bodyPr>
            <a:normAutofit/>
          </a:bodyPr>
          <a:lstStyle/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strike="noStrike" spc="-1" dirty="0">
                <a:solidFill>
                  <a:srgbClr val="404040"/>
                </a:solidFill>
              </a:rPr>
              <a:t>Bei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Nichteinhaltung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von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Regeln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;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bei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wiederholter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Nichterbringung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von HA und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Unterrichtsaufgaben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erfolgt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Information an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Eltern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 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spc="-1" dirty="0" err="1">
                <a:solidFill>
                  <a:srgbClr val="404040"/>
                </a:solidFill>
              </a:rPr>
              <a:t>Belohnung</a:t>
            </a:r>
            <a:r>
              <a:rPr lang="en-US" sz="2200" spc="-1" dirty="0">
                <a:solidFill>
                  <a:srgbClr val="404040"/>
                </a:solidFill>
              </a:rPr>
              <a:t> </a:t>
            </a:r>
            <a:r>
              <a:rPr lang="en-US" sz="2200" spc="-1" dirty="0" err="1">
                <a:solidFill>
                  <a:srgbClr val="404040"/>
                </a:solidFill>
              </a:rPr>
              <a:t>bei</a:t>
            </a:r>
            <a:r>
              <a:rPr lang="en-US" sz="2200" spc="-1" dirty="0">
                <a:solidFill>
                  <a:srgbClr val="404040"/>
                </a:solidFill>
              </a:rPr>
              <a:t> </a:t>
            </a:r>
            <a:r>
              <a:rPr lang="en-US" sz="2200" spc="-1" dirty="0" err="1">
                <a:solidFill>
                  <a:srgbClr val="404040"/>
                </a:solidFill>
              </a:rPr>
              <a:t>konzentrierter</a:t>
            </a:r>
            <a:r>
              <a:rPr lang="en-US" sz="2200" spc="-1" dirty="0">
                <a:solidFill>
                  <a:srgbClr val="404040"/>
                </a:solidFill>
              </a:rPr>
              <a:t> Arbeit: Kein-Mucks-Monster</a:t>
            </a: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1" spc="-1" dirty="0" err="1">
                <a:solidFill>
                  <a:srgbClr val="FF0000"/>
                </a:solidFill>
              </a:rPr>
              <a:t>Nacharbeitstermin</a:t>
            </a:r>
            <a:r>
              <a:rPr lang="en-US" sz="2200" b="1" spc="-1" dirty="0">
                <a:solidFill>
                  <a:srgbClr val="FF0000"/>
                </a:solidFill>
              </a:rPr>
              <a:t>: </a:t>
            </a:r>
            <a:r>
              <a:rPr lang="en-US" sz="2200" b="0" strike="noStrike" spc="-1" dirty="0" err="1">
                <a:solidFill>
                  <a:srgbClr val="FF0000"/>
                </a:solidFill>
              </a:rPr>
              <a:t>Mittwoch</a:t>
            </a:r>
            <a:r>
              <a:rPr lang="en-US" sz="2200" b="0" strike="noStrike" spc="-1" dirty="0">
                <a:solidFill>
                  <a:srgbClr val="FF0000"/>
                </a:solidFill>
              </a:rPr>
              <a:t> in der 7.Stunde (ab 13:05 </a:t>
            </a:r>
            <a:r>
              <a:rPr lang="en-US" sz="2200" b="0" strike="noStrike" spc="-1" dirty="0" err="1">
                <a:solidFill>
                  <a:srgbClr val="FF0000"/>
                </a:solidFill>
              </a:rPr>
              <a:t>Uhr</a:t>
            </a:r>
            <a:r>
              <a:rPr lang="en-US" sz="2200" b="0" strike="noStrike" spc="-1" dirty="0">
                <a:solidFill>
                  <a:srgbClr val="FF0000"/>
                </a:solidFill>
              </a:rPr>
              <a:t>)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strike="noStrike" spc="-1" dirty="0" err="1">
                <a:solidFill>
                  <a:srgbClr val="404040"/>
                </a:solidFill>
              </a:rPr>
              <a:t>Einleitung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von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Erziehungs</a:t>
            </a:r>
            <a:r>
              <a:rPr lang="en-US" sz="2200" b="0" strike="noStrike" spc="-1" dirty="0">
                <a:solidFill>
                  <a:srgbClr val="404040"/>
                </a:solidFill>
              </a:rPr>
              <a:t>-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bzw</a:t>
            </a:r>
            <a:r>
              <a:rPr lang="en-US" sz="2200" b="0" strike="noStrike" spc="-1" dirty="0">
                <a:solidFill>
                  <a:srgbClr val="404040"/>
                </a:solidFill>
              </a:rPr>
              <a:t>.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Ordnungsmaßnahmen</a:t>
            </a: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u="sng" strike="noStrike" spc="-1" dirty="0" err="1">
                <a:solidFill>
                  <a:srgbClr val="404040"/>
                </a:solidFill>
                <a:uFillTx/>
              </a:rPr>
              <a:t>Arbeiten</a:t>
            </a:r>
            <a:r>
              <a:rPr lang="en-US" sz="2200" b="0" u="sng" strike="noStrike" spc="-1" dirty="0">
                <a:solidFill>
                  <a:srgbClr val="404040"/>
                </a:solidFill>
                <a:uFillTx/>
              </a:rPr>
              <a:t>: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bei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Fehlen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des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Schülers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wird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Nachschreibetermin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vereinbart</a:t>
            </a: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80295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443060"/>
            <a:ext cx="10357666" cy="832614"/>
          </a:xfrm>
        </p:spPr>
        <p:txBody>
          <a:bodyPr/>
          <a:lstStyle/>
          <a:p>
            <a:r>
              <a:rPr lang="de-DE" b="1" u="sng" dirty="0"/>
              <a:t>Informationen zum Schulalltag</a:t>
            </a:r>
          </a:p>
        </p:txBody>
      </p:sp>
      <p:pic>
        <p:nvPicPr>
          <p:cNvPr id="5" name="Grafik 4" descr="Ein Bild, das Buch enthält.&#10;&#10;Automatisch generierte Beschreibung">
            <a:extLst>
              <a:ext uri="{FF2B5EF4-FFF2-40B4-BE49-F238E27FC236}">
                <a16:creationId xmlns:a16="http://schemas.microsoft.com/office/drawing/2014/main" id="{68CB94E4-CD06-DC0B-03B8-5891B3BFE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79" y="3937173"/>
            <a:ext cx="2639122" cy="263912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435913"/>
            <a:ext cx="10536012" cy="4740776"/>
          </a:xfrm>
        </p:spPr>
        <p:txBody>
          <a:bodyPr>
            <a:normAutofit/>
          </a:bodyPr>
          <a:lstStyle/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u="sng" strike="noStrike" spc="-1" dirty="0" err="1">
                <a:solidFill>
                  <a:srgbClr val="404040"/>
                </a:solidFill>
                <a:uFillTx/>
              </a:rPr>
              <a:t>Bücher</a:t>
            </a:r>
            <a:r>
              <a:rPr lang="en-US" sz="2200" b="0" u="sng" strike="noStrike" spc="-1" dirty="0">
                <a:solidFill>
                  <a:srgbClr val="404040"/>
                </a:solidFill>
                <a:uFillTx/>
              </a:rPr>
              <a:t>: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Einschlagen</a:t>
            </a:r>
            <a:r>
              <a:rPr lang="en-US" sz="2200" b="0" strike="noStrike" spc="-1" dirty="0">
                <a:solidFill>
                  <a:srgbClr val="404040"/>
                </a:solidFill>
              </a:rPr>
              <a:t>/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sorgfältiger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Umgang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–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Belehrung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der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Schüler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erfolgt</a:t>
            </a: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60" indent="0">
              <a:lnSpc>
                <a:spcPct val="100000"/>
              </a:lnSpc>
              <a:spcBef>
                <a:spcPts val="1001"/>
              </a:spcBef>
              <a:buSzPct val="80000"/>
              <a:buNone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u="sng" strike="noStrike" spc="-1" dirty="0" err="1">
                <a:solidFill>
                  <a:srgbClr val="404040"/>
                </a:solidFill>
                <a:uFillTx/>
              </a:rPr>
              <a:t>Klassensprecher</a:t>
            </a:r>
            <a:r>
              <a:rPr lang="en-US" sz="2200" b="0" u="sng" strike="noStrike" spc="-1" dirty="0">
                <a:solidFill>
                  <a:srgbClr val="404040"/>
                </a:solidFill>
                <a:uFillTx/>
              </a:rPr>
              <a:t>: Marco Dunkel, Tamara Münster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en-US" sz="2200" b="0" u="sng" strike="noStrike" spc="-1" dirty="0" err="1">
                <a:solidFill>
                  <a:srgbClr val="404040"/>
                </a:solidFill>
                <a:uFillTx/>
              </a:rPr>
              <a:t>Dienste</a:t>
            </a:r>
            <a:r>
              <a:rPr lang="en-US" sz="2200" b="0" u="sng" strike="noStrike" spc="-1" dirty="0">
                <a:solidFill>
                  <a:srgbClr val="404040"/>
                </a:solidFill>
                <a:uFillTx/>
              </a:rPr>
              <a:t>: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siehe</a:t>
            </a:r>
            <a:r>
              <a:rPr lang="en-US" sz="2200" b="0" strike="noStrike" spc="-1" dirty="0">
                <a:solidFill>
                  <a:srgbClr val="404040"/>
                </a:solidFill>
              </a:rPr>
              <a:t> </a:t>
            </a:r>
            <a:r>
              <a:rPr lang="en-US" sz="2200" b="0" strike="noStrike" spc="-1" dirty="0" err="1">
                <a:solidFill>
                  <a:srgbClr val="404040"/>
                </a:solidFill>
              </a:rPr>
              <a:t>Pinnwand</a:t>
            </a:r>
            <a:endParaRPr lang="en-US" sz="2200" b="0" strike="noStrike" spc="-1" dirty="0">
              <a:solidFill>
                <a:srgbClr val="404040"/>
              </a:solidFill>
            </a:endParaRPr>
          </a:p>
          <a:p>
            <a:pPr marL="360" indent="0">
              <a:lnSpc>
                <a:spcPct val="100000"/>
              </a:lnSpc>
              <a:spcBef>
                <a:spcPts val="1001"/>
              </a:spcBef>
              <a:buSzPct val="80000"/>
              <a:buNone/>
            </a:pPr>
            <a:endParaRPr lang="en-US" sz="2200" b="0" strike="noStrike" spc="-1" dirty="0">
              <a:solidFill>
                <a:srgbClr val="404040"/>
              </a:solidFill>
            </a:endParaRPr>
          </a:p>
          <a:p>
            <a:r>
              <a:rPr lang="de-DE" sz="2200" dirty="0"/>
              <a:t>  </a:t>
            </a:r>
            <a:r>
              <a:rPr lang="de-DE" sz="2200" dirty="0">
                <a:solidFill>
                  <a:srgbClr val="FF0000"/>
                </a:solidFill>
              </a:rPr>
              <a:t>Unterstützungsregelung im Krankheitsfall (Schülerpaare bilden); 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FF0000"/>
                </a:solidFill>
              </a:rPr>
              <a:t>      Akten mit Arbeitsblättern</a:t>
            </a:r>
          </a:p>
        </p:txBody>
      </p:sp>
    </p:spTree>
    <p:extLst>
      <p:ext uri="{BB962C8B-B14F-4D97-AF65-F5344CB8AC3E}">
        <p14:creationId xmlns:p14="http://schemas.microsoft.com/office/powerpoint/2010/main" val="153263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34972"/>
            <a:ext cx="10357666" cy="710066"/>
          </a:xfrm>
        </p:spPr>
        <p:txBody>
          <a:bodyPr/>
          <a:lstStyle/>
          <a:p>
            <a:r>
              <a:rPr lang="de-DE" b="1" u="sng" dirty="0"/>
              <a:t>Allgemeines zum Schulalltag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0" y="1348033"/>
            <a:ext cx="10926139" cy="4994009"/>
          </a:xfrm>
        </p:spPr>
        <p:txBody>
          <a:bodyPr/>
          <a:lstStyle/>
          <a:p>
            <a:r>
              <a:rPr lang="de-DE" dirty="0"/>
              <a:t>Im Krankheitsfall:</a:t>
            </a:r>
          </a:p>
          <a:p>
            <a:pPr lvl="1"/>
            <a:r>
              <a:rPr lang="de-DE" dirty="0"/>
              <a:t>Telefonisch zu entschuldigen im Sekretariat bis 10:00Uhr</a:t>
            </a:r>
          </a:p>
          <a:p>
            <a:pPr marL="228600" lvl="1" indent="0">
              <a:buNone/>
            </a:pPr>
            <a:r>
              <a:rPr lang="de-DE" b="1" u="sng" dirty="0"/>
              <a:t>- Anrufbeantworter nur für </a:t>
            </a:r>
            <a:r>
              <a:rPr lang="de-DE" b="1" u="sng" dirty="0" err="1"/>
              <a:t>Krankmeldunegn</a:t>
            </a:r>
            <a:r>
              <a:rPr lang="de-DE" b="1" u="sng" dirty="0"/>
              <a:t> und </a:t>
            </a:r>
            <a:br>
              <a:rPr lang="de-DE" b="1" u="sng" dirty="0"/>
            </a:br>
            <a:r>
              <a:rPr lang="de-DE" b="1" u="sng" dirty="0"/>
              <a:t>Entschuldigungen03682 / 881859</a:t>
            </a:r>
            <a:endParaRPr lang="de-DE" dirty="0"/>
          </a:p>
          <a:p>
            <a:r>
              <a:rPr lang="de-DE" dirty="0"/>
              <a:t>Erreichbarkeit der Eltern (siehe Kopie)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Bitte Prüfen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Klassenraumprinzip: Schüler haben dort Fächer für Bücher (Atlas)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hermometer enthält.&#10;&#10;Automatisch generierte Beschreibung">
            <a:extLst>
              <a:ext uri="{FF2B5EF4-FFF2-40B4-BE49-F238E27FC236}">
                <a16:creationId xmlns:a16="http://schemas.microsoft.com/office/drawing/2014/main" id="{960B7C10-E916-D120-D990-93C5FD7C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5" y="1210540"/>
            <a:ext cx="1613424" cy="1613424"/>
          </a:xfrm>
          <a:prstGeom prst="rect">
            <a:avLst/>
          </a:prstGeom>
        </p:spPr>
      </p:pic>
      <p:pic>
        <p:nvPicPr>
          <p:cNvPr id="9" name="Grafik 8" descr="Ein Bild, das Entwurf, Clipart, Zeichnung, Reihe enthält.&#10;&#10;Automatisch generierte Beschreibung">
            <a:extLst>
              <a:ext uri="{FF2B5EF4-FFF2-40B4-BE49-F238E27FC236}">
                <a16:creationId xmlns:a16="http://schemas.microsoft.com/office/drawing/2014/main" id="{BDDEC024-F352-01DB-C6A7-72C7C0528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03" y="2961457"/>
            <a:ext cx="1592634" cy="1315374"/>
          </a:xfrm>
          <a:prstGeom prst="rect">
            <a:avLst/>
          </a:prstGeom>
        </p:spPr>
      </p:pic>
      <p:pic>
        <p:nvPicPr>
          <p:cNvPr id="12" name="Grafik 11" descr="Ein Bild, das Entwurf, Zeichnung, Text, Mobiliar enthält.&#10;&#10;Automatisch generierte Beschreibung">
            <a:extLst>
              <a:ext uri="{FF2B5EF4-FFF2-40B4-BE49-F238E27FC236}">
                <a16:creationId xmlns:a16="http://schemas.microsoft.com/office/drawing/2014/main" id="{6C5C2DE6-A942-92C3-5763-513EA0EA1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50" y="4690817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89045" y="1045038"/>
            <a:ext cx="8154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- Formulare Veränderungsanzeige usw.</a:t>
            </a:r>
          </a:p>
          <a:p>
            <a:endParaRPr lang="de-DE" dirty="0"/>
          </a:p>
          <a:p>
            <a:r>
              <a:rPr lang="de-DE" dirty="0"/>
              <a:t>https://www.lutherschule-zella-mehlis.de/index.php/schulinfos/formulare</a:t>
            </a:r>
          </a:p>
        </p:txBody>
      </p:sp>
      <p:sp>
        <p:nvSpPr>
          <p:cNvPr id="5" name="Rechteck 4"/>
          <p:cNvSpPr/>
          <p:nvPr/>
        </p:nvSpPr>
        <p:spPr>
          <a:xfrm>
            <a:off x="939282" y="2197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- Leihscheine Marco, Finn, Jeremiah, Amy </a:t>
            </a:r>
            <a:r>
              <a:rPr lang="de-DE" dirty="0" err="1"/>
              <a:t>Pohler</a:t>
            </a:r>
            <a:r>
              <a:rPr lang="de-DE" dirty="0"/>
              <a:t> fehlen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89045" y="2799184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 Wechselgeld Shaun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 txBox="1">
            <a:spLocks/>
          </p:cNvSpPr>
          <p:nvPr/>
        </p:nvSpPr>
        <p:spPr>
          <a:xfrm>
            <a:off x="808661" y="334972"/>
            <a:ext cx="10357666" cy="710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u="sng" dirty="0"/>
              <a:t>Allgemeines zum Schulalltag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61730" y="3390123"/>
            <a:ext cx="7939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Toilette in den Pausen und Verhalten darin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Kleiderordnung an heißen Tagen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Attestpflicht</a:t>
            </a:r>
            <a:r>
              <a:rPr lang="de-DE" dirty="0"/>
              <a:t> bei auffälligem Fehlen</a:t>
            </a:r>
          </a:p>
          <a:p>
            <a:pPr marL="285750" indent="-285750">
              <a:buFontTx/>
              <a:buChar char="-"/>
            </a:pPr>
            <a:r>
              <a:rPr lang="de-DE" dirty="0"/>
              <a:t>Orange Zettel</a:t>
            </a:r>
          </a:p>
          <a:p>
            <a:pPr marL="285750" indent="-285750">
              <a:buFontTx/>
              <a:buChar char="-"/>
            </a:pPr>
            <a:r>
              <a:rPr lang="de-DE" dirty="0"/>
              <a:t>Schüler darf nur nach Hause, wenn Eltern erreichbar sind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Verpflichtende Lernzeit Mittwoch 6. Stunde bei Frau Hess</a:t>
            </a:r>
          </a:p>
          <a:p>
            <a:pPr marL="285750" indent="-285750">
              <a:buFontTx/>
              <a:buChar char="-"/>
            </a:pPr>
            <a:r>
              <a:rPr lang="de-DE" dirty="0"/>
              <a:t>Übertritt Gymnasium möglich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39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672359"/>
          </a:xfrm>
        </p:spPr>
        <p:txBody>
          <a:bodyPr>
            <a:normAutofit/>
          </a:bodyPr>
          <a:lstStyle/>
          <a:p>
            <a:r>
              <a:rPr lang="de-DE" b="1" u="sng" dirty="0"/>
              <a:t>Förderverein Lutherschule</a:t>
            </a:r>
            <a:endParaRPr lang="de-DE" b="1" u="sng" dirty="0">
              <a:solidFill>
                <a:schemeClr val="accent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46" y="1371599"/>
            <a:ext cx="10357666" cy="4114801"/>
          </a:xfrm>
        </p:spPr>
        <p:txBody>
          <a:bodyPr/>
          <a:lstStyle/>
          <a:p>
            <a:r>
              <a:rPr lang="de-DE" dirty="0"/>
              <a:t>Antrag auf Mitgliedschaft im Schulförderverein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Unterstützung von schulischen Vorhaben, Projekten und individueller </a:t>
            </a:r>
            <a:r>
              <a:rPr lang="de-DE" dirty="0" err="1"/>
              <a:t>Förderungn</a:t>
            </a:r>
            <a:r>
              <a:rPr lang="de-DE" dirty="0"/>
              <a:t> von </a:t>
            </a:r>
            <a:r>
              <a:rPr lang="de-DE" dirty="0" err="1"/>
              <a:t>Schüler:innen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7DE6CF-926C-38E9-3B89-8C0E721DB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7" y="4173445"/>
            <a:ext cx="2685774" cy="1510748"/>
          </a:xfrm>
          <a:prstGeom prst="rect">
            <a:avLst/>
          </a:prstGeom>
        </p:spPr>
      </p:pic>
      <p:pic>
        <p:nvPicPr>
          <p:cNvPr id="7" name="Grafik 6" descr="Ein Bild, das draußen, Gras, Baum, Gruppe enthält.&#10;&#10;Automatisch generierte Beschreibung">
            <a:extLst>
              <a:ext uri="{FF2B5EF4-FFF2-40B4-BE49-F238E27FC236}">
                <a16:creationId xmlns:a16="http://schemas.microsoft.com/office/drawing/2014/main" id="{811E5DC2-4BE3-111E-9A29-001235A4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64" y="4083993"/>
            <a:ext cx="2857500" cy="1600200"/>
          </a:xfrm>
          <a:prstGeom prst="rect">
            <a:avLst/>
          </a:prstGeom>
        </p:spPr>
      </p:pic>
      <p:pic>
        <p:nvPicPr>
          <p:cNvPr id="11" name="Grafik 10" descr="Ein Bild, das Person, Kleidung, draußen, Baum enthält.">
            <a:extLst>
              <a:ext uri="{FF2B5EF4-FFF2-40B4-BE49-F238E27FC236}">
                <a16:creationId xmlns:a16="http://schemas.microsoft.com/office/drawing/2014/main" id="{DB22FA66-2EDA-A88A-1EE0-604CEFDF3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88" y="4083993"/>
            <a:ext cx="2619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-132098"/>
            <a:ext cx="10066373" cy="1325562"/>
          </a:xfrm>
        </p:spPr>
        <p:txBody>
          <a:bodyPr>
            <a:normAutofit/>
          </a:bodyPr>
          <a:lstStyle/>
          <a:p>
            <a:r>
              <a:rPr lang="de-DE" b="1" u="sng" dirty="0"/>
              <a:t>Wahl Elternsprecher Klasse 5a</a:t>
            </a:r>
          </a:p>
        </p:txBody>
      </p:sp>
      <p:pic>
        <p:nvPicPr>
          <p:cNvPr id="10" name="Grafik 9" descr="Ein Bild, das Desig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3D6AEA18-2053-1215-D10B-9101B5836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 r="2" b="42410"/>
          <a:stretch/>
        </p:blipFill>
        <p:spPr>
          <a:xfrm>
            <a:off x="926577" y="2019301"/>
            <a:ext cx="3902598" cy="3782169"/>
          </a:xfrm>
          <a:custGeom>
            <a:avLst/>
            <a:gdLst/>
            <a:ahLst/>
            <a:cxnLst/>
            <a:rect l="l" t="t" r="r" b="b"/>
            <a:pathLst>
              <a:path w="3960118" h="3960118">
                <a:moveTo>
                  <a:pt x="1980059" y="0"/>
                </a:moveTo>
                <a:cubicBezTo>
                  <a:pt x="3073615" y="0"/>
                  <a:pt x="3960118" y="886503"/>
                  <a:pt x="3960118" y="1980059"/>
                </a:cubicBezTo>
                <a:cubicBezTo>
                  <a:pt x="3960118" y="3073615"/>
                  <a:pt x="3073615" y="3960118"/>
                  <a:pt x="1980059" y="3960118"/>
                </a:cubicBezTo>
                <a:cubicBezTo>
                  <a:pt x="886503" y="3960118"/>
                  <a:pt x="0" y="3073615"/>
                  <a:pt x="0" y="1980059"/>
                </a:cubicBezTo>
                <a:cubicBezTo>
                  <a:pt x="0" y="886503"/>
                  <a:pt x="886503" y="0"/>
                  <a:pt x="1980059" y="0"/>
                </a:cubicBezTo>
                <a:close/>
              </a:path>
            </a:pathLst>
          </a:custGeom>
          <a:noFill/>
          <a:effectLst>
            <a:outerShdw dist="165100" dir="8100000" algn="tr" rotWithShape="0">
              <a:schemeClr val="tx1"/>
            </a:out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736" y="1717498"/>
            <a:ext cx="5658064" cy="4157662"/>
          </a:xfrm>
        </p:spPr>
        <p:txBody>
          <a:bodyPr>
            <a:normAutofit/>
          </a:bodyPr>
          <a:lstStyle/>
          <a:p>
            <a:pPr marL="343260" indent="-342900">
              <a:lnSpc>
                <a:spcPct val="120000"/>
              </a:lnSpc>
              <a:spcBef>
                <a:spcPts val="1001"/>
              </a:spcBef>
              <a:buSzPct val="80000"/>
            </a:pPr>
            <a:r>
              <a:rPr lang="en-US" sz="1600" b="0" strike="noStrike" spc="-1" dirty="0"/>
              <a:t>(1) An den </a:t>
            </a:r>
            <a:r>
              <a:rPr lang="en-US" sz="1600" b="0" strike="noStrike" spc="-1" dirty="0" err="1"/>
              <a:t>Schulen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wählen</a:t>
            </a:r>
            <a:r>
              <a:rPr lang="en-US" sz="1600" b="0" strike="noStrike" spc="-1" dirty="0"/>
              <a:t> die </a:t>
            </a:r>
            <a:r>
              <a:rPr lang="en-US" sz="1600" b="0" strike="noStrike" spc="-1" dirty="0" err="1"/>
              <a:t>Eltern</a:t>
            </a:r>
            <a:r>
              <a:rPr lang="en-US" sz="1600" b="0" strike="noStrike" spc="-1" dirty="0"/>
              <a:t> der </a:t>
            </a:r>
            <a:r>
              <a:rPr lang="en-US" sz="1600" b="0" strike="noStrike" spc="-1" dirty="0" err="1"/>
              <a:t>Schüler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einer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Klasse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eines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Stammkurses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aus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ihrer</a:t>
            </a:r>
            <a:r>
              <a:rPr lang="en-US" sz="1600" b="0" strike="noStrike" spc="-1" dirty="0"/>
              <a:t> Mitte </a:t>
            </a:r>
            <a:r>
              <a:rPr lang="en-US" sz="1600" b="1" u="sng" strike="noStrike" spc="-1" dirty="0">
                <a:uFillTx/>
              </a:rPr>
              <a:t>für die Dauer von </a:t>
            </a:r>
            <a:r>
              <a:rPr lang="en-US" sz="1600" b="1" u="sng" strike="noStrike" spc="-1" dirty="0" err="1">
                <a:uFillTx/>
              </a:rPr>
              <a:t>zwei</a:t>
            </a:r>
            <a:r>
              <a:rPr lang="en-US" sz="1600" b="1" u="sng" strike="noStrike" spc="-1" dirty="0">
                <a:uFillTx/>
              </a:rPr>
              <a:t> </a:t>
            </a:r>
            <a:r>
              <a:rPr lang="en-US" sz="1600" b="1" u="sng" strike="noStrike" spc="-1" dirty="0" err="1">
                <a:uFillTx/>
              </a:rPr>
              <a:t>Schuljahren</a:t>
            </a:r>
            <a:r>
              <a:rPr lang="en-US" sz="1600" b="1" u="sng" strike="noStrike" spc="-1" dirty="0">
                <a:uFillTx/>
              </a:rPr>
              <a:t> </a:t>
            </a:r>
            <a:r>
              <a:rPr lang="en-US" sz="1600" b="0" strike="noStrike" spc="-1" dirty="0"/>
              <a:t>den Klassen-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Stammkurselternsprecher</a:t>
            </a:r>
            <a:r>
              <a:rPr lang="en-US" sz="1600" b="0" strike="noStrike" spc="-1" dirty="0"/>
              <a:t> und </a:t>
            </a:r>
            <a:r>
              <a:rPr lang="en-US" sz="1600" b="0" strike="noStrike" spc="-1" dirty="0" err="1"/>
              <a:t>seinen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Stellvertreter</a:t>
            </a:r>
            <a:r>
              <a:rPr lang="en-US" sz="1600" b="0" strike="noStrike" spc="-1" dirty="0"/>
              <a:t>. Die </a:t>
            </a:r>
            <a:r>
              <a:rPr lang="en-US" sz="1600" b="0" strike="noStrike" spc="-1" dirty="0" err="1"/>
              <a:t>Tätigkeit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als</a:t>
            </a:r>
            <a:r>
              <a:rPr lang="en-US" sz="1600" b="0" strike="noStrike" spc="-1" dirty="0"/>
              <a:t> Klassen-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Stammkurselternsprecher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ist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ehrenamtlich</a:t>
            </a:r>
            <a:r>
              <a:rPr lang="en-US" sz="1600" b="0" strike="noStrike" spc="-1" dirty="0"/>
              <a:t>. Für die </a:t>
            </a:r>
            <a:r>
              <a:rPr lang="en-US" sz="1600" b="0" strike="noStrike" spc="-1" dirty="0" err="1"/>
              <a:t>Aufgaben</a:t>
            </a:r>
            <a:r>
              <a:rPr lang="en-US" sz="1600" b="0" strike="noStrike" spc="-1" dirty="0"/>
              <a:t> gilt § 25 </a:t>
            </a:r>
            <a:r>
              <a:rPr lang="en-US" sz="1600" b="0" strike="noStrike" spc="-1" dirty="0" err="1"/>
              <a:t>entsprechend</a:t>
            </a:r>
            <a:r>
              <a:rPr lang="en-US" sz="1600" b="0" strike="noStrike" spc="-1" dirty="0"/>
              <a:t>.</a:t>
            </a:r>
          </a:p>
          <a:p>
            <a:pPr marL="360" indent="0">
              <a:lnSpc>
                <a:spcPct val="120000"/>
              </a:lnSpc>
              <a:spcBef>
                <a:spcPts val="1001"/>
              </a:spcBef>
              <a:buSzPct val="80000"/>
              <a:buNone/>
            </a:pPr>
            <a:endParaRPr lang="en-US" sz="1600" b="0" strike="noStrike" spc="-1" dirty="0"/>
          </a:p>
          <a:p>
            <a:pPr marL="343260" indent="-342900">
              <a:lnSpc>
                <a:spcPct val="120000"/>
              </a:lnSpc>
              <a:spcBef>
                <a:spcPts val="1001"/>
              </a:spcBef>
              <a:buSzPct val="80000"/>
            </a:pPr>
            <a:r>
              <a:rPr lang="en-US" sz="1600" b="0" strike="noStrike" spc="-1" dirty="0"/>
              <a:t>(9) ….Das Amt </a:t>
            </a:r>
            <a:r>
              <a:rPr lang="en-US" sz="1600" b="1" u="sng" strike="noStrike" spc="-1" dirty="0" err="1">
                <a:uFillTx/>
              </a:rPr>
              <a:t>endet</a:t>
            </a:r>
            <a:r>
              <a:rPr lang="en-US" sz="1600" b="1" u="sng" strike="noStrike" spc="-1" dirty="0">
                <a:uFillTx/>
              </a:rPr>
              <a:t> </a:t>
            </a:r>
            <a:r>
              <a:rPr lang="en-US" sz="1600" b="1" u="sng" strike="noStrike" spc="-1" dirty="0" err="1">
                <a:uFillTx/>
              </a:rPr>
              <a:t>mit</a:t>
            </a:r>
            <a:r>
              <a:rPr lang="en-US" sz="1600" b="1" u="sng" strike="noStrike" spc="-1" dirty="0">
                <a:uFillTx/>
              </a:rPr>
              <a:t> dem </a:t>
            </a:r>
            <a:r>
              <a:rPr lang="en-US" sz="1600" b="1" u="sng" strike="noStrike" spc="-1" dirty="0" err="1">
                <a:uFillTx/>
              </a:rPr>
              <a:t>Ablauf</a:t>
            </a:r>
            <a:r>
              <a:rPr lang="en-US" sz="1600" b="1" u="sng" strike="noStrike" spc="-1" dirty="0">
                <a:uFillTx/>
              </a:rPr>
              <a:t> der </a:t>
            </a:r>
            <a:r>
              <a:rPr lang="en-US" sz="1600" b="1" u="sng" strike="noStrike" spc="-1" dirty="0" err="1">
                <a:uFillTx/>
              </a:rPr>
              <a:t>Amtszeit</a:t>
            </a:r>
            <a:r>
              <a:rPr lang="en-US" sz="1600" b="1" u="sng" strike="noStrike" spc="-1" dirty="0">
                <a:uFillTx/>
              </a:rPr>
              <a:t>, dem </a:t>
            </a:r>
            <a:r>
              <a:rPr lang="en-US" sz="1600" b="1" u="sng" strike="noStrike" spc="-1" dirty="0" err="1">
                <a:uFillTx/>
              </a:rPr>
              <a:t>Ausscheiden</a:t>
            </a:r>
            <a:r>
              <a:rPr lang="en-US" sz="1600" b="1" u="sng" strike="noStrike" spc="-1" dirty="0">
                <a:uFillTx/>
              </a:rPr>
              <a:t> des </a:t>
            </a:r>
            <a:r>
              <a:rPr lang="en-US" sz="1600" b="1" u="sng" strike="noStrike" spc="-1" dirty="0" err="1">
                <a:uFillTx/>
              </a:rPr>
              <a:t>Kindes</a:t>
            </a:r>
            <a:r>
              <a:rPr lang="en-US" sz="1600" b="1" u="sng" strike="noStrike" spc="-1" dirty="0">
                <a:uFillTx/>
              </a:rPr>
              <a:t> </a:t>
            </a:r>
            <a:r>
              <a:rPr lang="en-US" sz="1600" b="1" u="sng" strike="noStrike" spc="-1" dirty="0" err="1">
                <a:uFillTx/>
              </a:rPr>
              <a:t>aus</a:t>
            </a:r>
            <a:r>
              <a:rPr lang="en-US" sz="1600" b="1" u="sng" strike="noStrike" spc="-1" dirty="0">
                <a:uFillTx/>
              </a:rPr>
              <a:t> der </a:t>
            </a:r>
            <a:r>
              <a:rPr lang="en-US" sz="1600" b="1" u="sng" strike="noStrike" spc="-1" dirty="0" err="1">
                <a:uFillTx/>
              </a:rPr>
              <a:t>Klasse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dem </a:t>
            </a:r>
            <a:r>
              <a:rPr lang="en-US" sz="1600" b="0" strike="noStrike" spc="-1" dirty="0" err="1"/>
              <a:t>Stammkurs</a:t>
            </a:r>
            <a:r>
              <a:rPr lang="en-US" sz="1600" b="0" strike="noStrike" spc="-1" dirty="0"/>
              <a:t>, der </a:t>
            </a:r>
            <a:r>
              <a:rPr lang="en-US" sz="1600" b="0" strike="noStrike" spc="-1" dirty="0" err="1"/>
              <a:t>Auflösung</a:t>
            </a:r>
            <a:r>
              <a:rPr lang="en-US" sz="1600" b="0" strike="noStrike" spc="-1" dirty="0"/>
              <a:t> der </a:t>
            </a:r>
            <a:r>
              <a:rPr lang="en-US" sz="1600" b="0" strike="noStrike" spc="-1" dirty="0" err="1"/>
              <a:t>Klasse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des </a:t>
            </a:r>
            <a:r>
              <a:rPr lang="en-US" sz="1600" b="0" strike="noStrike" spc="-1" dirty="0" err="1"/>
              <a:t>Stammkurses</a:t>
            </a:r>
            <a:r>
              <a:rPr lang="en-US" sz="1600" b="0" strike="noStrike" spc="-1" dirty="0"/>
              <a:t> </a:t>
            </a:r>
            <a:r>
              <a:rPr lang="en-US" sz="1600" b="0" strike="noStrike" spc="-1" dirty="0" err="1"/>
              <a:t>oder</a:t>
            </a:r>
            <a:r>
              <a:rPr lang="en-US" sz="1600" b="0" strike="noStrike" spc="-1" dirty="0"/>
              <a:t> der </a:t>
            </a:r>
            <a:r>
              <a:rPr lang="en-US" sz="1600" b="0" strike="noStrike" spc="-1" dirty="0" err="1"/>
              <a:t>Niederlegung</a:t>
            </a:r>
            <a:r>
              <a:rPr lang="en-US" sz="1600" b="0" strike="noStrike" spc="-1" dirty="0"/>
              <a:t> des </a:t>
            </a:r>
            <a:r>
              <a:rPr lang="en-US" sz="1600" b="0" strike="noStrike" spc="-1" dirty="0" err="1"/>
              <a:t>Amtes</a:t>
            </a:r>
            <a:r>
              <a:rPr lang="en-US" sz="1600" b="0" strike="noStrike" spc="-1" dirty="0"/>
              <a:t>. […]</a:t>
            </a:r>
          </a:p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80D3485-35FA-4364-ACD1-AC9CB342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1FD227-57B6-422C-8E17-FE617E3190C2}" type="datetime1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8/31/2025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10EBDE5-250E-45D1-9F96-F8F5AAE3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e47e00f bc6b 4d0c 98b5 28a2baa13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7288" cy="66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419D64-4127-5158-6FCD-2A2240B4AD32}"/>
              </a:ext>
            </a:extLst>
          </p:cNvPr>
          <p:cNvSpPr txBox="1"/>
          <p:nvPr/>
        </p:nvSpPr>
        <p:spPr>
          <a:xfrm>
            <a:off x="5002306" y="493059"/>
            <a:ext cx="70780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Besuch des </a:t>
            </a:r>
            <a:r>
              <a:rPr lang="de-DE" b="1" dirty="0"/>
              <a:t>Waldgartens Wildwuchs </a:t>
            </a:r>
            <a:r>
              <a:rPr lang="de-DE" dirty="0"/>
              <a:t>am 08.09.2025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Einsammeln des Geldes bis zum 05.09.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Betrag: ….. (</a:t>
            </a:r>
            <a:r>
              <a:rPr lang="de-DE" dirty="0" err="1"/>
              <a:t>Projekt+Produkt</a:t>
            </a:r>
            <a:r>
              <a:rPr lang="de-DE" dirty="0"/>
              <a:t> und teilweise Verpflegung) + </a:t>
            </a:r>
          </a:p>
          <a:p>
            <a:pPr marL="285750" indent="-285750">
              <a:buFontTx/>
              <a:buChar char="-"/>
            </a:pPr>
            <a:r>
              <a:rPr lang="de-DE" dirty="0"/>
              <a:t>Ca. 2,50€ Bus Hin- und Rückfahrt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Weiterhin: </a:t>
            </a:r>
            <a:r>
              <a:rPr lang="de-DE" b="1" dirty="0"/>
              <a:t>Theaterbesuch</a:t>
            </a:r>
            <a:r>
              <a:rPr lang="de-DE" dirty="0"/>
              <a:t> im Januar</a:t>
            </a:r>
          </a:p>
          <a:p>
            <a:pPr marL="285750" indent="-285750">
              <a:buFontTx/>
              <a:buChar char="-"/>
            </a:pPr>
            <a:r>
              <a:rPr lang="de-DE" dirty="0"/>
              <a:t>Geld wird schnellstmöglich eingesammelt, Vorgestreckt von KL</a:t>
            </a:r>
          </a:p>
          <a:p>
            <a:pPr marL="285750" indent="-285750">
              <a:buFontTx/>
              <a:buChar char="-"/>
            </a:pPr>
            <a:r>
              <a:rPr lang="de-DE" dirty="0"/>
              <a:t>Letztes Jahr Förderung beantragt: 1,25€/</a:t>
            </a:r>
            <a:r>
              <a:rPr lang="de-DE" dirty="0" err="1"/>
              <a:t>SchülerIn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Zusätzlich: Kosten für Bahn</a:t>
            </a:r>
          </a:p>
        </p:txBody>
      </p:sp>
    </p:spTree>
    <p:extLst>
      <p:ext uri="{BB962C8B-B14F-4D97-AF65-F5344CB8AC3E}">
        <p14:creationId xmlns:p14="http://schemas.microsoft.com/office/powerpoint/2010/main" val="261165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3D0EF-3808-B587-2533-9C7ADFCA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530626"/>
            <a:ext cx="8458197" cy="814665"/>
          </a:xfrm>
        </p:spPr>
        <p:txBody>
          <a:bodyPr anchor="b">
            <a:normAutofit/>
          </a:bodyPr>
          <a:lstStyle/>
          <a:p>
            <a:r>
              <a:rPr lang="de-DE" b="1" u="sng" dirty="0"/>
              <a:t>Worum es heute geht…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75213-E65C-438E-5977-D9DCED63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307" y="1343045"/>
            <a:ext cx="7995385" cy="53618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dirty="0"/>
              <a:t>1. Sprechzeiten, Erreichbarkeit, </a:t>
            </a:r>
            <a:r>
              <a:rPr lang="de-DE" dirty="0" err="1"/>
              <a:t>Organsiation</a:t>
            </a:r>
            <a:endParaRPr lang="de-DE" dirty="0"/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2. Wichtige Termine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3. Klassenzusammensetzung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4. Erste Eindrücke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5. Informationen zum Schulalltag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6. Förderverein Lutherschule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7. Elternsprecherwahl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8. Sonstiges</a:t>
            </a:r>
          </a:p>
          <a:p>
            <a:pPr>
              <a:lnSpc>
                <a:spcPct val="200000"/>
              </a:lnSpc>
            </a:pPr>
            <a:endParaRPr lang="de-DE" dirty="0"/>
          </a:p>
        </p:txBody>
      </p:sp>
      <p:pic>
        <p:nvPicPr>
          <p:cNvPr id="5" name="Grafik 4" descr="Ein Bild, das Text, Screenshot, Rechteck, Schrift enthält.&#10;&#10;Automatisch generierte Beschreibung">
            <a:extLst>
              <a:ext uri="{FF2B5EF4-FFF2-40B4-BE49-F238E27FC236}">
                <a16:creationId xmlns:a16="http://schemas.microsoft.com/office/drawing/2014/main" id="{C0251958-AC63-2ACD-B7E9-C846F6A7E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1" y="1950207"/>
            <a:ext cx="3074962" cy="3074962"/>
          </a:xfrm>
          <a:prstGeom prst="rect">
            <a:avLst/>
          </a:prstGeom>
          <a:noFill/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FE2D25-1C55-481A-9BA8-618AAE45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1F9FDC1-C197-4034-94F0-4F12A10AA61D}" type="datetime1">
              <a:rPr lang="en-US" smtClean="0"/>
              <a:pPr>
                <a:spcAft>
                  <a:spcPts val="600"/>
                </a:spcAft>
              </a:pPr>
              <a:t>8/31/2025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2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40" y="281020"/>
            <a:ext cx="10357666" cy="1438450"/>
          </a:xfrm>
        </p:spPr>
        <p:txBody>
          <a:bodyPr/>
          <a:lstStyle/>
          <a:p>
            <a:pPr algn="ctr"/>
            <a:r>
              <a:rPr lang="de-DE" b="1" dirty="0"/>
              <a:t>Haben Sie noch Fragen?</a:t>
            </a:r>
            <a:endParaRPr lang="de-DE" b="1" u="sng" dirty="0">
              <a:solidFill>
                <a:schemeClr val="accent5"/>
              </a:solidFill>
            </a:endParaRPr>
          </a:p>
        </p:txBody>
      </p:sp>
      <p:pic>
        <p:nvPicPr>
          <p:cNvPr id="5" name="Grafik 4" descr="Ein Bild, das Grafiken, Symbol, Clipart, Design enthält.&#10;&#10;Automatisch generierte Beschreibung">
            <a:extLst>
              <a:ext uri="{FF2B5EF4-FFF2-40B4-BE49-F238E27FC236}">
                <a16:creationId xmlns:a16="http://schemas.microsoft.com/office/drawing/2014/main" id="{C70C0F99-5713-2B2C-C6A7-45A00629B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1" y="1900150"/>
            <a:ext cx="4500494" cy="45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14" y="1990550"/>
            <a:ext cx="10357666" cy="1438450"/>
          </a:xfrm>
        </p:spPr>
        <p:txBody>
          <a:bodyPr/>
          <a:lstStyle/>
          <a:p>
            <a:pPr algn="ctr"/>
            <a:r>
              <a:rPr lang="de-DE" dirty="0"/>
              <a:t>Schön, dass Sie da waren!</a:t>
            </a:r>
            <a:endParaRPr lang="de-DE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5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644525"/>
          </a:xfrm>
        </p:spPr>
        <p:txBody>
          <a:bodyPr>
            <a:normAutofit/>
          </a:bodyPr>
          <a:lstStyle/>
          <a:p>
            <a:r>
              <a:rPr lang="de-DE" b="1" u="sng" dirty="0"/>
              <a:t>Sprechzeiten und Erreichbarkeit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56" y="1398265"/>
            <a:ext cx="10627431" cy="46651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Frau </a:t>
            </a:r>
            <a:r>
              <a:rPr lang="de-DE" dirty="0" err="1"/>
              <a:t>Steinthal</a:t>
            </a:r>
            <a:r>
              <a:rPr lang="de-DE" dirty="0"/>
              <a:t>-Hummel: Fachlehrerin für Deutsch und Ethik</a:t>
            </a:r>
            <a:br>
              <a:rPr lang="de-DE" dirty="0"/>
            </a:br>
            <a:r>
              <a:rPr lang="de-DE" dirty="0"/>
              <a:t>Herr Marko: Fachlehrer für Werken, WRT, NT und Sozialkunde</a:t>
            </a:r>
          </a:p>
          <a:p>
            <a:pPr>
              <a:lnSpc>
                <a:spcPct val="150000"/>
              </a:lnSpc>
            </a:pPr>
            <a:r>
              <a:rPr lang="de-DE" dirty="0"/>
              <a:t>Erreichbarkeit in der Schule: 03682/881831</a:t>
            </a:r>
          </a:p>
          <a:p>
            <a:pPr>
              <a:lnSpc>
                <a:spcPct val="150000"/>
              </a:lnSpc>
            </a:pPr>
            <a:r>
              <a:rPr lang="de-DE" dirty="0"/>
              <a:t>per E-Mail: josefin.steinthal</a:t>
            </a:r>
            <a:r>
              <a:rPr lang="de-DE" dirty="0">
                <a:solidFill>
                  <a:srgbClr val="0070C0"/>
                </a:solidFill>
                <a:hlinkClick r:id="rId2"/>
              </a:rPr>
              <a:t>@schule.thueringen.de</a:t>
            </a:r>
            <a:br>
              <a:rPr lang="de-DE" dirty="0"/>
            </a:br>
            <a:r>
              <a:rPr lang="de-DE" dirty="0">
                <a:solidFill>
                  <a:srgbClr val="0070C0"/>
                </a:solidFill>
                <a:hlinkClick r:id="rId2"/>
              </a:rPr>
              <a:t>ronald.marko@schule.thueringen.de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404040"/>
                </a:solidFill>
              </a:rPr>
              <a:t>E-Mail Schule: </a:t>
            </a:r>
            <a:r>
              <a:rPr lang="en-US" spc="-1" dirty="0">
                <a:solidFill>
                  <a:srgbClr val="404040"/>
                </a:solidFill>
              </a:rPr>
              <a:t>info@rs-luther.de</a:t>
            </a:r>
            <a:endParaRPr lang="de-DE" dirty="0">
              <a:solidFill>
                <a:srgbClr val="0070C0"/>
              </a:solidFill>
            </a:endParaRP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/>
              <a:t>Sekretärin</a:t>
            </a:r>
            <a:r>
              <a:rPr lang="en-US" sz="2000" b="0" strike="noStrike" spc="-1" dirty="0"/>
              <a:t>: Frau </a:t>
            </a:r>
            <a:r>
              <a:rPr lang="en-US" sz="2000" b="0" strike="noStrike" spc="-1" dirty="0" err="1"/>
              <a:t>Ritzmann</a:t>
            </a:r>
            <a:endParaRPr lang="en-US" sz="2000" b="0" strike="noStrike" spc="-1" dirty="0"/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/>
              <a:t>Schulleiterin</a:t>
            </a:r>
            <a:r>
              <a:rPr lang="en-US" sz="2000" b="0" strike="noStrike" spc="-1" dirty="0"/>
              <a:t>: Frau Schneider</a:t>
            </a:r>
          </a:p>
          <a:p>
            <a:pPr marL="343260" indent="-342900">
              <a:lnSpc>
                <a:spcPct val="150000"/>
              </a:lnSpc>
              <a:spcBef>
                <a:spcPts val="1001"/>
              </a:spcBef>
              <a:buSzPct val="80000"/>
            </a:pPr>
            <a:r>
              <a:rPr lang="en-US" sz="2000" b="0" strike="noStrike" spc="-1" dirty="0" err="1"/>
              <a:t>Stellv</a:t>
            </a:r>
            <a:r>
              <a:rPr lang="en-US" sz="2000" b="0" strike="noStrike" spc="-1" dirty="0"/>
              <a:t>. </a:t>
            </a:r>
            <a:r>
              <a:rPr lang="en-US" sz="2000" b="0" strike="noStrike" spc="-1" dirty="0" err="1"/>
              <a:t>Schulleiterin</a:t>
            </a:r>
            <a:r>
              <a:rPr lang="en-US" sz="2000" b="0" strike="noStrike" spc="-1" dirty="0"/>
              <a:t>: Frau </a:t>
            </a:r>
            <a:r>
              <a:rPr lang="en-US" sz="2000" b="0" strike="noStrike" spc="-1" dirty="0" err="1"/>
              <a:t>Amthor</a:t>
            </a:r>
            <a:endParaRPr lang="de-DE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/>
              <a:t>Klassenleitersprechstunde: Mittwoch ab 13:15 Uhr (nach Vereinbarung)</a:t>
            </a:r>
          </a:p>
        </p:txBody>
      </p:sp>
      <p:pic>
        <p:nvPicPr>
          <p:cNvPr id="5" name="Grafik 4" descr="Ein Bild, das Entwurf, Darstellung enthält.&#10;&#10;Automatisch generierte Beschreibung">
            <a:extLst>
              <a:ext uri="{FF2B5EF4-FFF2-40B4-BE49-F238E27FC236}">
                <a16:creationId xmlns:a16="http://schemas.microsoft.com/office/drawing/2014/main" id="{C4501B18-9A63-712C-4944-931F19CD5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64" y="135731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698729"/>
            <a:ext cx="10357666" cy="644525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Sprechzeiten, Erreichbarkeit, </a:t>
            </a:r>
            <a:r>
              <a:rPr lang="de-DE" b="1" u="sng" dirty="0" err="1"/>
              <a:t>Organsiation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34" y="1652951"/>
            <a:ext cx="10627431" cy="4665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Bitte Prüfen Sie Ihre Kontaktdaten auf Vollständigkeit</a:t>
            </a:r>
          </a:p>
          <a:p>
            <a:pPr>
              <a:lnSpc>
                <a:spcPct val="150000"/>
              </a:lnSpc>
            </a:pPr>
            <a:r>
              <a:rPr lang="de-DE" dirty="0"/>
              <a:t>Änderungen sind zukünftig per Formular über das Sekretariat mitzuteilen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www.lutherschule-zella-mehlis.de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u="sng" dirty="0">
                <a:sym typeface="Wingdings" panose="05000000000000000000" pitchFamily="2" charset="2"/>
              </a:rPr>
              <a:t>täglich aufrufen und prüfen</a:t>
            </a:r>
            <a:endParaRPr lang="de-DE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Vertretungsplan, wichtige Informationen und Termine, Formulare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Klassenhomepage 5a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6" name="Grafik 5" descr="Ein Bild, das Entwurf, Clipart, Zeichnung, Reihe enthält.&#10;&#10;Automatisch generierte Beschreibung">
            <a:extLst>
              <a:ext uri="{FF2B5EF4-FFF2-40B4-BE49-F238E27FC236}">
                <a16:creationId xmlns:a16="http://schemas.microsoft.com/office/drawing/2014/main" id="{0F02997F-5BD9-1FD1-0F70-25CD7ADDB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37" y="1288243"/>
            <a:ext cx="1809646" cy="1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533801"/>
            <a:ext cx="10357666" cy="644525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Sprechzeiten, Erreichbarkeit, </a:t>
            </a:r>
            <a:r>
              <a:rPr lang="de-DE" b="1" u="sng" dirty="0" err="1"/>
              <a:t>Organsiation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56" y="1398265"/>
            <a:ext cx="10627431" cy="51978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digitales Klassenbuch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dirty="0" err="1"/>
              <a:t>Edupage</a:t>
            </a:r>
            <a:r>
              <a:rPr lang="de-DE" dirty="0"/>
              <a:t> in Erprobungsphase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dirty="0" err="1"/>
              <a:t>HomeInfoPoint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Zugangsdaten erhalten Sie heute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Bitte anmelden!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u="sng" dirty="0"/>
              <a:t>Einsicht in: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Noten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ym typeface="Wingdings" panose="05000000000000000000" pitchFamily="2" charset="2"/>
              </a:rPr>
              <a:t>	 Fehlzeiten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ym typeface="Wingdings" panose="05000000000000000000" pitchFamily="2" charset="2"/>
              </a:rPr>
              <a:t>	 vergessene Hausaufgaben und Arbeitsmittel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3768A6-490E-9F67-E2CE-C8DD5C0DA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200" y="597054"/>
            <a:ext cx="3561055" cy="36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803842"/>
            <a:ext cx="10357666" cy="644525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Sprechzeiten, Erreichbarkeit, </a:t>
            </a:r>
            <a:r>
              <a:rPr lang="de-DE" b="1" u="sng" dirty="0" err="1"/>
              <a:t>Organsiation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90" y="1990350"/>
            <a:ext cx="10275537" cy="49448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Belehrung Sportunterricht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 Belehrung auf Klassenhomepage der Klasse 5a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Bitte Kenntnisnahme und Einhaltung per Unterschrift bestätigen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6" name="Grafik 5" descr="Ein Bild, das Ball, Sportausrüstung, draußen, Himmel enthält.&#10;&#10;Automatisch generierte Beschreibung">
            <a:extLst>
              <a:ext uri="{FF2B5EF4-FFF2-40B4-BE49-F238E27FC236}">
                <a16:creationId xmlns:a16="http://schemas.microsoft.com/office/drawing/2014/main" id="{0E54E45F-D943-F012-D5FD-38C321089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54150"/>
            <a:ext cx="3626434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rät, tragbares Kommunikationsgerät, Kommunikationsgerät, Elektronisches Gerät enthält.&#10;&#10;Automatisch generierte Beschreibung">
            <a:extLst>
              <a:ext uri="{FF2B5EF4-FFF2-40B4-BE49-F238E27FC236}">
                <a16:creationId xmlns:a16="http://schemas.microsoft.com/office/drawing/2014/main" id="{FF960D3B-E521-EDB0-80FC-8A1F368C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56" y="687387"/>
            <a:ext cx="4114750" cy="40736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687387"/>
            <a:ext cx="10357666" cy="644525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Sprechzeiten, Erreichbarkeit, </a:t>
            </a:r>
            <a:r>
              <a:rPr lang="de-DE" b="1" u="sng" dirty="0" err="1"/>
              <a:t>Organsiation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56" y="1509323"/>
            <a:ext cx="10627431" cy="519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 Tablet-Schule – digitale Schule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 Firma: Apple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 Leihgeräte in Klassen 5 und 6 für Unterrichtsgebrauch,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    Klassensätze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Tablets dienen der Unterrichtsergänzung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 digitale Bildung in Verbindung mit schulischem Lernen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2400" dirty="0"/>
              <a:t> ab Klasse 7 können „</a:t>
            </a:r>
            <a:r>
              <a:rPr lang="de-DE" sz="2400" dirty="0" err="1"/>
              <a:t>Tabletklassen</a:t>
            </a:r>
            <a:r>
              <a:rPr lang="de-DE" sz="2400" dirty="0"/>
              <a:t>“ gebildet werden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2400" dirty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321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644525"/>
          </a:xfrm>
        </p:spPr>
        <p:txBody>
          <a:bodyPr>
            <a:normAutofit/>
          </a:bodyPr>
          <a:lstStyle/>
          <a:p>
            <a:r>
              <a:rPr lang="de-DE" b="1" u="sng" dirty="0"/>
              <a:t>Wichtige 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56" y="1398265"/>
            <a:ext cx="10627431" cy="5197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7" name="Grafik 6" descr="Ein Bild, das Text, Schrift, Zahl, Logo enthält.&#10;&#10;Automatisch generierte Beschreibung">
            <a:extLst>
              <a:ext uri="{FF2B5EF4-FFF2-40B4-BE49-F238E27FC236}">
                <a16:creationId xmlns:a16="http://schemas.microsoft.com/office/drawing/2014/main" id="{E4A88978-E500-1ED3-1286-014C9223C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4" y="150833"/>
            <a:ext cx="2035329" cy="29236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1" y="1463777"/>
            <a:ext cx="5857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4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E651-66B9-188F-6833-C08703D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278577" cy="709532"/>
          </a:xfrm>
        </p:spPr>
        <p:txBody>
          <a:bodyPr>
            <a:normAutofit/>
          </a:bodyPr>
          <a:lstStyle/>
          <a:p>
            <a:r>
              <a:rPr lang="de-DE" b="1" u="sng" dirty="0"/>
              <a:t>Klassenzusammensetzung</a:t>
            </a:r>
          </a:p>
        </p:txBody>
      </p:sp>
      <p:pic>
        <p:nvPicPr>
          <p:cNvPr id="15" name="Grafik 14" descr="Ein Bild, das Person, Kleidung, Mädchen, Gliedmaße enthält.&#10;&#10;Automatisch generierte Beschreibung">
            <a:extLst>
              <a:ext uri="{FF2B5EF4-FFF2-40B4-BE49-F238E27FC236}">
                <a16:creationId xmlns:a16="http://schemas.microsoft.com/office/drawing/2014/main" id="{319DB923-DC65-01AF-DD6A-36DC5BC5D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6113" b="-1"/>
          <a:stretch/>
        </p:blipFill>
        <p:spPr>
          <a:xfrm>
            <a:off x="805542" y="1754435"/>
            <a:ext cx="4384276" cy="3619165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31E3-FC3B-468C-0A89-AE421F79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924" y="1602146"/>
            <a:ext cx="5645534" cy="473989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derzeit 26 Schüler</a:t>
            </a:r>
          </a:p>
          <a:p>
            <a:pPr>
              <a:lnSpc>
                <a:spcPct val="200000"/>
              </a:lnSpc>
            </a:pPr>
            <a:r>
              <a:rPr lang="de-DE" dirty="0"/>
              <a:t>16 Jungen</a:t>
            </a:r>
          </a:p>
          <a:p>
            <a:pPr>
              <a:lnSpc>
                <a:spcPct val="200000"/>
              </a:lnSpc>
            </a:pPr>
            <a:r>
              <a:rPr lang="de-DE" dirty="0"/>
              <a:t>10 Mädchen</a:t>
            </a:r>
          </a:p>
          <a:p>
            <a:pPr>
              <a:lnSpc>
                <a:spcPct val="200000"/>
              </a:lnSpc>
            </a:pPr>
            <a:r>
              <a:rPr lang="de-DE" dirty="0"/>
              <a:t>gemischt aus verschiedenen Klassen und Schulen</a:t>
            </a:r>
          </a:p>
          <a:p>
            <a:pPr marL="0" indent="0">
              <a:lnSpc>
                <a:spcPct val="200000"/>
              </a:lnSpc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42FCCAC-F479-4C3B-9AF8-4F80CBC1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D9A200-CC35-4609-8973-70AC57D7C400}" type="datetime1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8/31/2025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26742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Breitbild</PresentationFormat>
  <Paragraphs>149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Wingdings</vt:lpstr>
      <vt:lpstr>VeniceBeachVTI</vt:lpstr>
      <vt:lpstr>Elternabend Klasse 5c</vt:lpstr>
      <vt:lpstr>Worum es heute geht…</vt:lpstr>
      <vt:lpstr>Sprechzeiten und Erreichbarkeit</vt:lpstr>
      <vt:lpstr>Sprechzeiten, Erreichbarkeit, Organsiation</vt:lpstr>
      <vt:lpstr>Sprechzeiten, Erreichbarkeit, Organsiation</vt:lpstr>
      <vt:lpstr>Sprechzeiten, Erreichbarkeit, Organsiation</vt:lpstr>
      <vt:lpstr>Sprechzeiten, Erreichbarkeit, Organsiation</vt:lpstr>
      <vt:lpstr>Wichtige Termine</vt:lpstr>
      <vt:lpstr>Klassenzusammensetzung</vt:lpstr>
      <vt:lpstr>Erste Eindrücke</vt:lpstr>
      <vt:lpstr>PowerPoint-Präsentation</vt:lpstr>
      <vt:lpstr>Informationen zum Schulalltag</vt:lpstr>
      <vt:lpstr>Informationen zum Schulalltag</vt:lpstr>
      <vt:lpstr>Informationen zum Schulalltag</vt:lpstr>
      <vt:lpstr>Allgemeines zum Schulalltag</vt:lpstr>
      <vt:lpstr>PowerPoint-Präsentation</vt:lpstr>
      <vt:lpstr>Förderverein Lutherschule</vt:lpstr>
      <vt:lpstr>Wahl Elternsprecher Klasse 5a</vt:lpstr>
      <vt:lpstr>PowerPoint-Präsentation</vt:lpstr>
      <vt:lpstr>Haben Sie noch Fragen?</vt:lpstr>
      <vt:lpstr>Schön, dass Sie da waren!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Grundig</dc:creator>
  <cp:lastModifiedBy>Josefin Steinthal</cp:lastModifiedBy>
  <cp:revision>79</cp:revision>
  <dcterms:created xsi:type="dcterms:W3CDTF">2023-05-26T19:28:16Z</dcterms:created>
  <dcterms:modified xsi:type="dcterms:W3CDTF">2025-08-31T11:50:47Z</dcterms:modified>
</cp:coreProperties>
</file>