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9" r:id="rId6"/>
    <p:sldId id="262" r:id="rId7"/>
    <p:sldId id="261" r:id="rId8"/>
    <p:sldId id="276" r:id="rId9"/>
    <p:sldId id="263" r:id="rId10"/>
    <p:sldId id="272" r:id="rId11"/>
    <p:sldId id="280" r:id="rId12"/>
    <p:sldId id="271" r:id="rId13"/>
    <p:sldId id="281" r:id="rId14"/>
    <p:sldId id="282" r:id="rId15"/>
    <p:sldId id="283" r:id="rId16"/>
    <p:sldId id="264" r:id="rId17"/>
    <p:sldId id="277" r:id="rId18"/>
    <p:sldId id="279" r:id="rId19"/>
    <p:sldId id="265" r:id="rId20"/>
    <p:sldId id="275" r:id="rId21"/>
    <p:sldId id="267" r:id="rId22"/>
    <p:sldId id="26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75"/>
  </p:normalViewPr>
  <p:slideViewPr>
    <p:cSldViewPr snapToGrid="0" snapToObjects="1">
      <p:cViewPr varScale="1">
        <p:scale>
          <a:sx n="86" d="100"/>
          <a:sy n="86" d="100"/>
        </p:scale>
        <p:origin x="53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dbfdf8de6d53ad6f" providerId="LiveId" clId="{FDEB40B2-6B2A-4F3C-AA64-9146258F8663}"/>
    <pc:docChg chg="custSel addSld delSld modSld sldOrd">
      <pc:chgData name="" userId="dbfdf8de6d53ad6f" providerId="LiveId" clId="{FDEB40B2-6B2A-4F3C-AA64-9146258F8663}" dt="2025-08-31T13:14:01.685" v="1356" actId="20577"/>
      <pc:docMkLst>
        <pc:docMk/>
      </pc:docMkLst>
      <pc:sldChg chg="modSp">
        <pc:chgData name="" userId="dbfdf8de6d53ad6f" providerId="LiveId" clId="{FDEB40B2-6B2A-4F3C-AA64-9146258F8663}" dt="2025-08-31T12:12:04.226" v="63" actId="5793"/>
        <pc:sldMkLst>
          <pc:docMk/>
          <pc:sldMk cId="2307006746" sldId="263"/>
        </pc:sldMkLst>
        <pc:spChg chg="mod">
          <ac:chgData name="" userId="dbfdf8de6d53ad6f" providerId="LiveId" clId="{FDEB40B2-6B2A-4F3C-AA64-9146258F8663}" dt="2025-08-31T12:12:04.226" v="63" actId="5793"/>
          <ac:spMkLst>
            <pc:docMk/>
            <pc:sldMk cId="2307006746" sldId="263"/>
            <ac:spMk id="3" creationId="{6B9F723D-9061-4945-8B70-4F4F2CF77CE1}"/>
          </ac:spMkLst>
        </pc:spChg>
      </pc:sldChg>
      <pc:sldChg chg="modSp">
        <pc:chgData name="" userId="dbfdf8de6d53ad6f" providerId="LiveId" clId="{FDEB40B2-6B2A-4F3C-AA64-9146258F8663}" dt="2025-08-31T12:14:53.216" v="117" actId="20577"/>
        <pc:sldMkLst>
          <pc:docMk/>
          <pc:sldMk cId="3594008016" sldId="264"/>
        </pc:sldMkLst>
        <pc:spChg chg="mod">
          <ac:chgData name="" userId="dbfdf8de6d53ad6f" providerId="LiveId" clId="{FDEB40B2-6B2A-4F3C-AA64-9146258F8663}" dt="2025-08-31T12:14:53.216" v="117" actId="20577"/>
          <ac:spMkLst>
            <pc:docMk/>
            <pc:sldMk cId="3594008016" sldId="264"/>
            <ac:spMk id="3" creationId="{B8D7F3E8-6125-2941-8A9E-7B366BB7D763}"/>
          </ac:spMkLst>
        </pc:spChg>
      </pc:sldChg>
      <pc:sldChg chg="modSp">
        <pc:chgData name="" userId="dbfdf8de6d53ad6f" providerId="LiveId" clId="{FDEB40B2-6B2A-4F3C-AA64-9146258F8663}" dt="2025-08-31T12:28:03.802" v="433" actId="20577"/>
        <pc:sldMkLst>
          <pc:docMk/>
          <pc:sldMk cId="1360485294" sldId="265"/>
        </pc:sldMkLst>
        <pc:spChg chg="mod">
          <ac:chgData name="" userId="dbfdf8de6d53ad6f" providerId="LiveId" clId="{FDEB40B2-6B2A-4F3C-AA64-9146258F8663}" dt="2025-08-31T12:28:03.802" v="433" actId="20577"/>
          <ac:spMkLst>
            <pc:docMk/>
            <pc:sldMk cId="1360485294" sldId="265"/>
            <ac:spMk id="2" creationId="{FF8D1A5C-B55B-8145-8942-8ADAC840C4BB}"/>
          </ac:spMkLst>
        </pc:spChg>
        <pc:spChg chg="mod">
          <ac:chgData name="" userId="dbfdf8de6d53ad6f" providerId="LiveId" clId="{FDEB40B2-6B2A-4F3C-AA64-9146258F8663}" dt="2025-08-31T12:26:53.078" v="380" actId="20577"/>
          <ac:spMkLst>
            <pc:docMk/>
            <pc:sldMk cId="1360485294" sldId="265"/>
            <ac:spMk id="3" creationId="{12F98FA5-E199-5547-AB64-447DA6569795}"/>
          </ac:spMkLst>
        </pc:spChg>
      </pc:sldChg>
      <pc:sldChg chg="modSp">
        <pc:chgData name="" userId="dbfdf8de6d53ad6f" providerId="LiveId" clId="{FDEB40B2-6B2A-4F3C-AA64-9146258F8663}" dt="2025-08-31T12:24:57.072" v="269" actId="20577"/>
        <pc:sldMkLst>
          <pc:docMk/>
          <pc:sldMk cId="221854365" sldId="268"/>
        </pc:sldMkLst>
        <pc:spChg chg="mod">
          <ac:chgData name="" userId="dbfdf8de6d53ad6f" providerId="LiveId" clId="{FDEB40B2-6B2A-4F3C-AA64-9146258F8663}" dt="2025-08-31T12:24:57.072" v="269" actId="20577"/>
          <ac:spMkLst>
            <pc:docMk/>
            <pc:sldMk cId="221854365" sldId="268"/>
            <ac:spMk id="2" creationId="{884D223A-1CBB-5B40-A2BB-0C6939CFA54E}"/>
          </ac:spMkLst>
        </pc:spChg>
      </pc:sldChg>
      <pc:sldChg chg="del">
        <pc:chgData name="" userId="dbfdf8de6d53ad6f" providerId="LiveId" clId="{FDEB40B2-6B2A-4F3C-AA64-9146258F8663}" dt="2025-08-31T12:09:42.282" v="2" actId="2696"/>
        <pc:sldMkLst>
          <pc:docMk/>
          <pc:sldMk cId="1217621869" sldId="270"/>
        </pc:sldMkLst>
      </pc:sldChg>
      <pc:sldChg chg="modSp">
        <pc:chgData name="" userId="dbfdf8de6d53ad6f" providerId="LiveId" clId="{FDEB40B2-6B2A-4F3C-AA64-9146258F8663}" dt="2025-08-31T13:11:20.321" v="1323" actId="20577"/>
        <pc:sldMkLst>
          <pc:docMk/>
          <pc:sldMk cId="3201862128" sldId="271"/>
        </pc:sldMkLst>
        <pc:spChg chg="mod">
          <ac:chgData name="" userId="dbfdf8de6d53ad6f" providerId="LiveId" clId="{FDEB40B2-6B2A-4F3C-AA64-9146258F8663}" dt="2025-08-31T13:11:20.321" v="1323" actId="20577"/>
          <ac:spMkLst>
            <pc:docMk/>
            <pc:sldMk cId="3201862128" sldId="271"/>
            <ac:spMk id="3" creationId="{DB81C69D-8375-43C9-A3CE-F354D51D1923}"/>
          </ac:spMkLst>
        </pc:spChg>
      </pc:sldChg>
      <pc:sldChg chg="modSp ord">
        <pc:chgData name="" userId="dbfdf8de6d53ad6f" providerId="LiveId" clId="{FDEB40B2-6B2A-4F3C-AA64-9146258F8663}" dt="2025-08-31T12:41:55.127" v="509"/>
        <pc:sldMkLst>
          <pc:docMk/>
          <pc:sldMk cId="2961830421" sldId="272"/>
        </pc:sldMkLst>
        <pc:spChg chg="mod">
          <ac:chgData name="" userId="dbfdf8de6d53ad6f" providerId="LiveId" clId="{FDEB40B2-6B2A-4F3C-AA64-9146258F8663}" dt="2025-08-31T12:13:14.604" v="72" actId="20577"/>
          <ac:spMkLst>
            <pc:docMk/>
            <pc:sldMk cId="2961830421" sldId="272"/>
            <ac:spMk id="3" creationId="{D35B49B4-9C11-442D-B9CA-465DD6805CCC}"/>
          </ac:spMkLst>
        </pc:spChg>
      </pc:sldChg>
      <pc:sldChg chg="modSp del">
        <pc:chgData name="" userId="dbfdf8de6d53ad6f" providerId="LiveId" clId="{FDEB40B2-6B2A-4F3C-AA64-9146258F8663}" dt="2025-08-31T12:26:33.540" v="375" actId="2696"/>
        <pc:sldMkLst>
          <pc:docMk/>
          <pc:sldMk cId="1359126523" sldId="273"/>
        </pc:sldMkLst>
        <pc:spChg chg="mod">
          <ac:chgData name="" userId="dbfdf8de6d53ad6f" providerId="LiveId" clId="{FDEB40B2-6B2A-4F3C-AA64-9146258F8663}" dt="2025-08-31T12:23:56.239" v="231" actId="20577"/>
          <ac:spMkLst>
            <pc:docMk/>
            <pc:sldMk cId="1359126523" sldId="273"/>
            <ac:spMk id="2" creationId="{0AB51BEB-BBB6-44BF-8A6C-411394370E15}"/>
          </ac:spMkLst>
        </pc:spChg>
        <pc:spChg chg="mod">
          <ac:chgData name="" userId="dbfdf8de6d53ad6f" providerId="LiveId" clId="{FDEB40B2-6B2A-4F3C-AA64-9146258F8663}" dt="2025-08-31T12:26:08.905" v="374" actId="20577"/>
          <ac:spMkLst>
            <pc:docMk/>
            <pc:sldMk cId="1359126523" sldId="273"/>
            <ac:spMk id="3" creationId="{D5759C60-CCFD-418B-9EBD-5766B3BAA1CF}"/>
          </ac:spMkLst>
        </pc:spChg>
      </pc:sldChg>
      <pc:sldChg chg="modSp">
        <pc:chgData name="" userId="dbfdf8de6d53ad6f" providerId="LiveId" clId="{FDEB40B2-6B2A-4F3C-AA64-9146258F8663}" dt="2025-08-31T12:24:17.286" v="238" actId="20577"/>
        <pc:sldMkLst>
          <pc:docMk/>
          <pc:sldMk cId="1639472917" sldId="275"/>
        </pc:sldMkLst>
        <pc:spChg chg="mod">
          <ac:chgData name="" userId="dbfdf8de6d53ad6f" providerId="LiveId" clId="{FDEB40B2-6B2A-4F3C-AA64-9146258F8663}" dt="2025-08-31T12:24:17.286" v="238" actId="20577"/>
          <ac:spMkLst>
            <pc:docMk/>
            <pc:sldMk cId="1639472917" sldId="275"/>
            <ac:spMk id="3" creationId="{3AA20D97-6088-4183-9FAA-AE69B945E3CC}"/>
          </ac:spMkLst>
        </pc:spChg>
      </pc:sldChg>
      <pc:sldChg chg="addSp modSp">
        <pc:chgData name="" userId="dbfdf8de6d53ad6f" providerId="LiveId" clId="{FDEB40B2-6B2A-4F3C-AA64-9146258F8663}" dt="2025-08-31T12:28:51.624" v="439" actId="20577"/>
        <pc:sldMkLst>
          <pc:docMk/>
          <pc:sldMk cId="3121125345" sldId="277"/>
        </pc:sldMkLst>
        <pc:spChg chg="mod">
          <ac:chgData name="" userId="dbfdf8de6d53ad6f" providerId="LiveId" clId="{FDEB40B2-6B2A-4F3C-AA64-9146258F8663}" dt="2025-08-31T12:16:02.966" v="155" actId="20577"/>
          <ac:spMkLst>
            <pc:docMk/>
            <pc:sldMk cId="3121125345" sldId="277"/>
            <ac:spMk id="2" creationId="{C5AAF65F-47F0-4CE0-81AA-FA5D0C4750E1}"/>
          </ac:spMkLst>
        </pc:spChg>
        <pc:spChg chg="mod">
          <ac:chgData name="" userId="dbfdf8de6d53ad6f" providerId="LiveId" clId="{FDEB40B2-6B2A-4F3C-AA64-9146258F8663}" dt="2025-08-31T12:28:51.624" v="439" actId="20577"/>
          <ac:spMkLst>
            <pc:docMk/>
            <pc:sldMk cId="3121125345" sldId="277"/>
            <ac:spMk id="3" creationId="{887296C5-60DE-4FED-997A-48528853318E}"/>
          </ac:spMkLst>
        </pc:spChg>
        <pc:picChg chg="add mod">
          <ac:chgData name="" userId="dbfdf8de6d53ad6f" providerId="LiveId" clId="{FDEB40B2-6B2A-4F3C-AA64-9146258F8663}" dt="2025-08-31T12:21:55.427" v="227" actId="1076"/>
          <ac:picMkLst>
            <pc:docMk/>
            <pc:sldMk cId="3121125345" sldId="277"/>
            <ac:picMk id="5" creationId="{486FDCDC-D708-4064-A5D3-81805F5ABFEF}"/>
          </ac:picMkLst>
        </pc:picChg>
      </pc:sldChg>
      <pc:sldChg chg="modSp add del">
        <pc:chgData name="" userId="dbfdf8de6d53ad6f" providerId="LiveId" clId="{FDEB40B2-6B2A-4F3C-AA64-9146258F8663}" dt="2025-08-31T12:29:41.794" v="441" actId="2696"/>
        <pc:sldMkLst>
          <pc:docMk/>
          <pc:sldMk cId="2198498534" sldId="278"/>
        </pc:sldMkLst>
        <pc:spChg chg="mod">
          <ac:chgData name="" userId="dbfdf8de6d53ad6f" providerId="LiveId" clId="{FDEB40B2-6B2A-4F3C-AA64-9146258F8663}" dt="2025-08-31T12:29:35.436" v="440" actId="20577"/>
          <ac:spMkLst>
            <pc:docMk/>
            <pc:sldMk cId="2198498534" sldId="278"/>
            <ac:spMk id="3" creationId="{F02F6D7F-4294-4F67-BC77-BA51BFA095E6}"/>
          </ac:spMkLst>
        </pc:spChg>
      </pc:sldChg>
      <pc:sldChg chg="modSp add">
        <pc:chgData name="" userId="dbfdf8de6d53ad6f" providerId="LiveId" clId="{FDEB40B2-6B2A-4F3C-AA64-9146258F8663}" dt="2025-08-31T12:20:39.584" v="222" actId="20577"/>
        <pc:sldMkLst>
          <pc:docMk/>
          <pc:sldMk cId="629335044" sldId="279"/>
        </pc:sldMkLst>
        <pc:spChg chg="mod">
          <ac:chgData name="" userId="dbfdf8de6d53ad6f" providerId="LiveId" clId="{FDEB40B2-6B2A-4F3C-AA64-9146258F8663}" dt="2025-08-31T12:20:39.584" v="222" actId="20577"/>
          <ac:spMkLst>
            <pc:docMk/>
            <pc:sldMk cId="629335044" sldId="279"/>
            <ac:spMk id="2" creationId="{0C453F26-4B16-4491-B356-C52EA3691854}"/>
          </ac:spMkLst>
        </pc:spChg>
        <pc:spChg chg="mod">
          <ac:chgData name="" userId="dbfdf8de6d53ad6f" providerId="LiveId" clId="{FDEB40B2-6B2A-4F3C-AA64-9146258F8663}" dt="2025-08-31T12:20:22.415" v="187" actId="20577"/>
          <ac:spMkLst>
            <pc:docMk/>
            <pc:sldMk cId="629335044" sldId="279"/>
            <ac:spMk id="3" creationId="{6F2A76B0-6749-49D5-B104-7BD1E6BD8A5C}"/>
          </ac:spMkLst>
        </pc:spChg>
      </pc:sldChg>
      <pc:sldChg chg="add del">
        <pc:chgData name="" userId="dbfdf8de6d53ad6f" providerId="LiveId" clId="{FDEB40B2-6B2A-4F3C-AA64-9146258F8663}" dt="2025-08-31T12:28:12.499" v="434" actId="2696"/>
        <pc:sldMkLst>
          <pc:docMk/>
          <pc:sldMk cId="884685734" sldId="280"/>
        </pc:sldMkLst>
      </pc:sldChg>
      <pc:sldChg chg="addSp delSp modSp add">
        <pc:chgData name="" userId="dbfdf8de6d53ad6f" providerId="LiveId" clId="{FDEB40B2-6B2A-4F3C-AA64-9146258F8663}" dt="2025-08-31T12:46:01.697" v="550"/>
        <pc:sldMkLst>
          <pc:docMk/>
          <pc:sldMk cId="3457344212" sldId="280"/>
        </pc:sldMkLst>
        <pc:spChg chg="mod">
          <ac:chgData name="" userId="dbfdf8de6d53ad6f" providerId="LiveId" clId="{FDEB40B2-6B2A-4F3C-AA64-9146258F8663}" dt="2025-08-31T12:40:20.882" v="507" actId="20577"/>
          <ac:spMkLst>
            <pc:docMk/>
            <pc:sldMk cId="3457344212" sldId="280"/>
            <ac:spMk id="2" creationId="{54DBB919-004D-4B27-A396-F3AA542DEF73}"/>
          </ac:spMkLst>
        </pc:spChg>
        <pc:spChg chg="mod">
          <ac:chgData name="" userId="dbfdf8de6d53ad6f" providerId="LiveId" clId="{FDEB40B2-6B2A-4F3C-AA64-9146258F8663}" dt="2025-08-31T12:45:49.480" v="549" actId="20577"/>
          <ac:spMkLst>
            <pc:docMk/>
            <pc:sldMk cId="3457344212" sldId="280"/>
            <ac:spMk id="3" creationId="{39DA6A5F-E782-45FB-A170-E2F173EB9D44}"/>
          </ac:spMkLst>
        </pc:spChg>
        <pc:spChg chg="add del mod">
          <ac:chgData name="" userId="dbfdf8de6d53ad6f" providerId="LiveId" clId="{FDEB40B2-6B2A-4F3C-AA64-9146258F8663}" dt="2025-08-31T12:46:01.697" v="550"/>
          <ac:spMkLst>
            <pc:docMk/>
            <pc:sldMk cId="3457344212" sldId="280"/>
            <ac:spMk id="4" creationId="{693F1E28-A0AD-4C47-A64A-1935788306B1}"/>
          </ac:spMkLst>
        </pc:spChg>
      </pc:sldChg>
      <pc:sldChg chg="modSp add">
        <pc:chgData name="" userId="dbfdf8de6d53ad6f" providerId="LiveId" clId="{FDEB40B2-6B2A-4F3C-AA64-9146258F8663}" dt="2025-08-31T12:53:16.856" v="582" actId="20577"/>
        <pc:sldMkLst>
          <pc:docMk/>
          <pc:sldMk cId="1193059807" sldId="281"/>
        </pc:sldMkLst>
        <pc:spChg chg="mod">
          <ac:chgData name="" userId="dbfdf8de6d53ad6f" providerId="LiveId" clId="{FDEB40B2-6B2A-4F3C-AA64-9146258F8663}" dt="2025-08-31T12:53:16.856" v="582" actId="20577"/>
          <ac:spMkLst>
            <pc:docMk/>
            <pc:sldMk cId="1193059807" sldId="281"/>
            <ac:spMk id="2" creationId="{701973AA-8448-46D1-874A-ED773FF79CF8}"/>
          </ac:spMkLst>
        </pc:spChg>
        <pc:spChg chg="mod">
          <ac:chgData name="" userId="dbfdf8de6d53ad6f" providerId="LiveId" clId="{FDEB40B2-6B2A-4F3C-AA64-9146258F8663}" dt="2025-08-31T12:53:03.549" v="556" actId="27636"/>
          <ac:spMkLst>
            <pc:docMk/>
            <pc:sldMk cId="1193059807" sldId="281"/>
            <ac:spMk id="3" creationId="{46906800-373F-4FBB-A66B-C8AEE11476DE}"/>
          </ac:spMkLst>
        </pc:spChg>
      </pc:sldChg>
      <pc:sldChg chg="modSp add">
        <pc:chgData name="" userId="dbfdf8de6d53ad6f" providerId="LiveId" clId="{FDEB40B2-6B2A-4F3C-AA64-9146258F8663}" dt="2025-08-31T13:13:37.075" v="1334" actId="20577"/>
        <pc:sldMkLst>
          <pc:docMk/>
          <pc:sldMk cId="4191752801" sldId="282"/>
        </pc:sldMkLst>
        <pc:spChg chg="mod">
          <ac:chgData name="" userId="dbfdf8de6d53ad6f" providerId="LiveId" clId="{FDEB40B2-6B2A-4F3C-AA64-9146258F8663}" dt="2025-08-31T13:00:53.485" v="1050" actId="20577"/>
          <ac:spMkLst>
            <pc:docMk/>
            <pc:sldMk cId="4191752801" sldId="282"/>
            <ac:spMk id="2" creationId="{6D4906DD-A11D-454C-801E-F141288352F0}"/>
          </ac:spMkLst>
        </pc:spChg>
        <pc:spChg chg="mod">
          <ac:chgData name="" userId="dbfdf8de6d53ad6f" providerId="LiveId" clId="{FDEB40B2-6B2A-4F3C-AA64-9146258F8663}" dt="2025-08-31T13:13:37.075" v="1334" actId="20577"/>
          <ac:spMkLst>
            <pc:docMk/>
            <pc:sldMk cId="4191752801" sldId="282"/>
            <ac:spMk id="3" creationId="{A5254ADB-04D4-4796-93CE-BEF6A4CF1EA8}"/>
          </ac:spMkLst>
        </pc:spChg>
      </pc:sldChg>
      <pc:sldChg chg="modSp add">
        <pc:chgData name="" userId="dbfdf8de6d53ad6f" providerId="LiveId" clId="{FDEB40B2-6B2A-4F3C-AA64-9146258F8663}" dt="2025-08-31T13:14:01.685" v="1356" actId="20577"/>
        <pc:sldMkLst>
          <pc:docMk/>
          <pc:sldMk cId="4140937311" sldId="283"/>
        </pc:sldMkLst>
        <pc:spChg chg="mod">
          <ac:chgData name="" userId="dbfdf8de6d53ad6f" providerId="LiveId" clId="{FDEB40B2-6B2A-4F3C-AA64-9146258F8663}" dt="2025-08-31T13:06:35.651" v="1227" actId="20577"/>
          <ac:spMkLst>
            <pc:docMk/>
            <pc:sldMk cId="4140937311" sldId="283"/>
            <ac:spMk id="2" creationId="{A27270A2-B410-4AFE-A3BC-5E5BBA6F56AE}"/>
          </ac:spMkLst>
        </pc:spChg>
        <pc:spChg chg="mod">
          <ac:chgData name="" userId="dbfdf8de6d53ad6f" providerId="LiveId" clId="{FDEB40B2-6B2A-4F3C-AA64-9146258F8663}" dt="2025-08-31T13:14:01.685" v="1356" actId="20577"/>
          <ac:spMkLst>
            <pc:docMk/>
            <pc:sldMk cId="4140937311" sldId="283"/>
            <ac:spMk id="3" creationId="{A70982B4-E271-4929-A9B4-47814C71D54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dirty="0"/>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8/31/2025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landesrecht.thueringen.de/bsth/document/jlr-SchulOTH1994V53P59/format/xsl?oi=GY6yeGAPKw&amp;sourceP=%7B%22source%22%3A%22Link%22%7D"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info@rs-luther.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b.kramer@lra-sm.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5E6BEC-D892-B04D-BE94-75768049E50A}"/>
              </a:ext>
            </a:extLst>
          </p:cNvPr>
          <p:cNvSpPr>
            <a:spLocks noGrp="1"/>
          </p:cNvSpPr>
          <p:nvPr>
            <p:ph type="ctrTitle"/>
          </p:nvPr>
        </p:nvSpPr>
        <p:spPr/>
        <p:txBody>
          <a:bodyPr/>
          <a:lstStyle/>
          <a:p>
            <a:r>
              <a:rPr lang="de-DE" dirty="0"/>
              <a:t>Elternabend Klasse 9b</a:t>
            </a:r>
          </a:p>
        </p:txBody>
      </p:sp>
      <p:sp>
        <p:nvSpPr>
          <p:cNvPr id="3" name="Untertitel 2">
            <a:extLst>
              <a:ext uri="{FF2B5EF4-FFF2-40B4-BE49-F238E27FC236}">
                <a16:creationId xmlns:a16="http://schemas.microsoft.com/office/drawing/2014/main" id="{A9B4836B-B549-0547-A031-8D6D47A8BF7F}"/>
              </a:ext>
            </a:extLst>
          </p:cNvPr>
          <p:cNvSpPr>
            <a:spLocks noGrp="1"/>
          </p:cNvSpPr>
          <p:nvPr>
            <p:ph type="subTitle" idx="1"/>
          </p:nvPr>
        </p:nvSpPr>
        <p:spPr/>
        <p:txBody>
          <a:bodyPr/>
          <a:lstStyle/>
          <a:p>
            <a:r>
              <a:rPr lang="de-DE" dirty="0"/>
              <a:t>am 03.09.25</a:t>
            </a:r>
          </a:p>
        </p:txBody>
      </p:sp>
    </p:spTree>
    <p:extLst>
      <p:ext uri="{BB962C8B-B14F-4D97-AF65-F5344CB8AC3E}">
        <p14:creationId xmlns:p14="http://schemas.microsoft.com/office/powerpoint/2010/main" val="1982078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94E61E-B2F6-4FC6-9B4D-83FC5DFED6A7}"/>
              </a:ext>
            </a:extLst>
          </p:cNvPr>
          <p:cNvSpPr>
            <a:spLocks noGrp="1"/>
          </p:cNvSpPr>
          <p:nvPr>
            <p:ph type="title"/>
          </p:nvPr>
        </p:nvSpPr>
        <p:spPr/>
        <p:txBody>
          <a:bodyPr/>
          <a:lstStyle/>
          <a:p>
            <a:r>
              <a:rPr lang="de-DE" dirty="0"/>
              <a:t>Belehrungen Sportunterricht</a:t>
            </a:r>
          </a:p>
        </p:txBody>
      </p:sp>
      <p:sp>
        <p:nvSpPr>
          <p:cNvPr id="3" name="Inhaltsplatzhalter 2">
            <a:extLst>
              <a:ext uri="{FF2B5EF4-FFF2-40B4-BE49-F238E27FC236}">
                <a16:creationId xmlns:a16="http://schemas.microsoft.com/office/drawing/2014/main" id="{D35B49B4-9C11-442D-B9CA-465DD6805CCC}"/>
              </a:ext>
            </a:extLst>
          </p:cNvPr>
          <p:cNvSpPr>
            <a:spLocks noGrp="1"/>
          </p:cNvSpPr>
          <p:nvPr>
            <p:ph idx="1"/>
          </p:nvPr>
        </p:nvSpPr>
        <p:spPr/>
        <p:txBody>
          <a:bodyPr/>
          <a:lstStyle/>
          <a:p>
            <a:r>
              <a:rPr lang="de-DE" dirty="0"/>
              <a:t>Belehrung der Schüler zum  Sportunterricht erfolgt </a:t>
            </a:r>
          </a:p>
          <a:p>
            <a:r>
              <a:rPr lang="de-DE" dirty="0"/>
              <a:t>dienstags und donnerstags in DFH je nach Gruppeneinteilung</a:t>
            </a:r>
          </a:p>
          <a:p>
            <a:r>
              <a:rPr lang="de-DE" dirty="0">
                <a:solidFill>
                  <a:srgbClr val="C00000"/>
                </a:solidFill>
              </a:rPr>
              <a:t>Wichtig!</a:t>
            </a:r>
            <a:r>
              <a:rPr lang="de-DE" dirty="0"/>
              <a:t> pünktlich 14.45 Uhr in </a:t>
            </a:r>
            <a:r>
              <a:rPr lang="de-DE" dirty="0" err="1"/>
              <a:t>Dreifelderhalle</a:t>
            </a:r>
            <a:r>
              <a:rPr lang="de-DE" dirty="0"/>
              <a:t> ankommen; Atteste pünktlich vorlegen; Sportunterricht von 15.00 Uhr -16.45 Uhr</a:t>
            </a:r>
          </a:p>
          <a:p>
            <a:r>
              <a:rPr lang="de-DE" dirty="0"/>
              <a:t>Unterschrift zu Belehrung durch Eltern und Sorgeberechtigte erfolgt</a:t>
            </a:r>
          </a:p>
          <a:p>
            <a:pPr marL="0" indent="0">
              <a:buNone/>
            </a:pPr>
            <a:r>
              <a:rPr lang="de-DE" dirty="0"/>
              <a:t>_____________________________________________________________</a:t>
            </a:r>
          </a:p>
          <a:p>
            <a:r>
              <a:rPr lang="de-DE" dirty="0"/>
              <a:t>Verbot bauchfreies Outfit; Handy ausgeschaltet mitführen</a:t>
            </a:r>
          </a:p>
          <a:p>
            <a:endParaRPr lang="de-DE" dirty="0"/>
          </a:p>
        </p:txBody>
      </p:sp>
    </p:spTree>
    <p:extLst>
      <p:ext uri="{BB962C8B-B14F-4D97-AF65-F5344CB8AC3E}">
        <p14:creationId xmlns:p14="http://schemas.microsoft.com/office/powerpoint/2010/main" val="296183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DBB919-004D-4B27-A396-F3AA542DEF73}"/>
              </a:ext>
            </a:extLst>
          </p:cNvPr>
          <p:cNvSpPr>
            <a:spLocks noGrp="1"/>
          </p:cNvSpPr>
          <p:nvPr>
            <p:ph type="title"/>
          </p:nvPr>
        </p:nvSpPr>
        <p:spPr/>
        <p:txBody>
          <a:bodyPr/>
          <a:lstStyle/>
          <a:p>
            <a:r>
              <a:rPr lang="de-DE" dirty="0"/>
              <a:t>Berufsorientierung Klasse 9</a:t>
            </a:r>
          </a:p>
        </p:txBody>
      </p:sp>
      <p:sp>
        <p:nvSpPr>
          <p:cNvPr id="3" name="Inhaltsplatzhalter 2">
            <a:extLst>
              <a:ext uri="{FF2B5EF4-FFF2-40B4-BE49-F238E27FC236}">
                <a16:creationId xmlns:a16="http://schemas.microsoft.com/office/drawing/2014/main" id="{39DA6A5F-E782-45FB-A170-E2F173EB9D44}"/>
              </a:ext>
            </a:extLst>
          </p:cNvPr>
          <p:cNvSpPr>
            <a:spLocks noGrp="1"/>
          </p:cNvSpPr>
          <p:nvPr>
            <p:ph idx="1"/>
          </p:nvPr>
        </p:nvSpPr>
        <p:spPr/>
        <p:txBody>
          <a:bodyPr/>
          <a:lstStyle/>
          <a:p>
            <a:pPr marL="0" indent="0">
              <a:buNone/>
            </a:pPr>
            <a:r>
              <a:rPr lang="de-DE" u="sng" dirty="0"/>
              <a:t>Klassenstufe 9</a:t>
            </a:r>
            <a:endParaRPr lang="de-DE" dirty="0"/>
          </a:p>
          <a:p>
            <a:r>
              <a:rPr lang="de-DE" dirty="0"/>
              <a:t>08.12. - 12.12.2025                2. Betriebspraktikum (Vorbereitung Praxistag)</a:t>
            </a:r>
          </a:p>
          <a:p>
            <a:r>
              <a:rPr lang="de-DE" dirty="0"/>
              <a:t>25.02. - 24.06.2026                wöchentlich ein Praxistag, immer mittwochs</a:t>
            </a:r>
          </a:p>
          <a:p>
            <a:r>
              <a:rPr lang="de-DE" dirty="0"/>
              <a:t>IAP-Schüler                             ein Praxistag wöchentlich im ganzen Schuljahr</a:t>
            </a:r>
          </a:p>
          <a:p>
            <a:endParaRPr lang="de-DE" dirty="0"/>
          </a:p>
          <a:p>
            <a:endParaRPr lang="de-DE" dirty="0"/>
          </a:p>
          <a:p>
            <a:endParaRPr lang="de-DE" dirty="0"/>
          </a:p>
        </p:txBody>
      </p:sp>
    </p:spTree>
    <p:extLst>
      <p:ext uri="{BB962C8B-B14F-4D97-AF65-F5344CB8AC3E}">
        <p14:creationId xmlns:p14="http://schemas.microsoft.com/office/powerpoint/2010/main" val="3457344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B3FE6E-AA4D-4AD4-B51A-AD3782F94C85}"/>
              </a:ext>
            </a:extLst>
          </p:cNvPr>
          <p:cNvSpPr>
            <a:spLocks noGrp="1"/>
          </p:cNvSpPr>
          <p:nvPr>
            <p:ph type="title"/>
          </p:nvPr>
        </p:nvSpPr>
        <p:spPr/>
        <p:txBody>
          <a:bodyPr/>
          <a:lstStyle/>
          <a:p>
            <a:r>
              <a:rPr lang="de-DE" dirty="0"/>
              <a:t>Praxisnahe Berufsorientierung</a:t>
            </a:r>
          </a:p>
        </p:txBody>
      </p:sp>
      <p:sp>
        <p:nvSpPr>
          <p:cNvPr id="3" name="Inhaltsplatzhalter 2">
            <a:extLst>
              <a:ext uri="{FF2B5EF4-FFF2-40B4-BE49-F238E27FC236}">
                <a16:creationId xmlns:a16="http://schemas.microsoft.com/office/drawing/2014/main" id="{DB81C69D-8375-43C9-A3CE-F354D51D1923}"/>
              </a:ext>
            </a:extLst>
          </p:cNvPr>
          <p:cNvSpPr>
            <a:spLocks noGrp="1"/>
          </p:cNvSpPr>
          <p:nvPr>
            <p:ph idx="1"/>
          </p:nvPr>
        </p:nvSpPr>
        <p:spPr>
          <a:xfrm>
            <a:off x="754602" y="1393795"/>
            <a:ext cx="8519400" cy="4647568"/>
          </a:xfrm>
        </p:spPr>
        <p:txBody>
          <a:bodyPr>
            <a:normAutofit fontScale="92500" lnSpcReduction="10000"/>
          </a:bodyPr>
          <a:lstStyle/>
          <a:p>
            <a:pPr marL="0" indent="0">
              <a:buNone/>
            </a:pPr>
            <a:r>
              <a:rPr lang="de-DE" b="1" dirty="0"/>
              <a:t>Gespräche mit der Berufsberaterin Frau Sonnabend</a:t>
            </a:r>
          </a:p>
          <a:p>
            <a:pPr marL="0" indent="0">
              <a:buNone/>
            </a:pPr>
            <a:r>
              <a:rPr lang="de-DE" dirty="0">
                <a:solidFill>
                  <a:srgbClr val="C00000"/>
                </a:solidFill>
              </a:rPr>
              <a:t>15.12.2025</a:t>
            </a:r>
            <a:r>
              <a:rPr lang="de-DE" dirty="0"/>
              <a:t> Klasse 9b (Auswertung Betriebspraktikum)</a:t>
            </a:r>
          </a:p>
          <a:p>
            <a:pPr marL="0" indent="0">
              <a:buNone/>
            </a:pPr>
            <a:r>
              <a:rPr lang="de-DE" u="sng" dirty="0"/>
              <a:t>Besuch des Berufsinformationszentrums (</a:t>
            </a:r>
            <a:r>
              <a:rPr lang="de-DE" u="sng" dirty="0" err="1"/>
              <a:t>BiZ</a:t>
            </a:r>
            <a:r>
              <a:rPr lang="de-DE" u="sng" dirty="0"/>
              <a:t>) der Agentur für Arbeit Suhl</a:t>
            </a:r>
          </a:p>
          <a:p>
            <a:pPr marL="0" indent="0">
              <a:buNone/>
            </a:pPr>
            <a:r>
              <a:rPr lang="de-DE" dirty="0"/>
              <a:t>(Einführung </a:t>
            </a:r>
            <a:r>
              <a:rPr lang="de-DE" dirty="0" err="1"/>
              <a:t>BiZ</a:t>
            </a:r>
            <a:r>
              <a:rPr lang="de-DE" dirty="0"/>
              <a:t>, </a:t>
            </a:r>
            <a:r>
              <a:rPr lang="de-DE" dirty="0" err="1"/>
              <a:t>Berufeentdeckertool</a:t>
            </a:r>
            <a:r>
              <a:rPr lang="de-DE" dirty="0"/>
              <a:t> und Absprachen zum Praktikum bzw. zum Praxistag)</a:t>
            </a:r>
            <a:endParaRPr lang="de-DE" u="sng" dirty="0"/>
          </a:p>
          <a:p>
            <a:pPr marL="0" indent="0">
              <a:buNone/>
            </a:pPr>
            <a:r>
              <a:rPr lang="de-DE" dirty="0">
                <a:solidFill>
                  <a:srgbClr val="C00000"/>
                </a:solidFill>
              </a:rPr>
              <a:t>20.10.2025    </a:t>
            </a:r>
            <a:r>
              <a:rPr lang="de-DE" dirty="0"/>
              <a:t>Klasse 9b RSK+IAP, 11:00 -14:00, WRT-Lehrer/in</a:t>
            </a:r>
          </a:p>
          <a:p>
            <a:pPr marL="0" indent="0">
              <a:buNone/>
            </a:pPr>
            <a:r>
              <a:rPr lang="de-DE" u="sng" dirty="0"/>
              <a:t>Berufswahltest und Bewerbercoaching (Lebenslauf) in der Agentur (Kl. in  2 Gruppen)</a:t>
            </a:r>
          </a:p>
          <a:p>
            <a:pPr marL="0" indent="0">
              <a:buNone/>
            </a:pPr>
            <a:r>
              <a:rPr lang="de-DE" dirty="0">
                <a:solidFill>
                  <a:srgbClr val="C00000"/>
                </a:solidFill>
              </a:rPr>
              <a:t>26.02.2026   </a:t>
            </a:r>
            <a:r>
              <a:rPr lang="de-DE" dirty="0"/>
              <a:t> Frau Sonnabend (1.-3. Std. + 4.-6. Std.; IAP1 gemeinsam  in einer Gruppe)</a:t>
            </a:r>
            <a:r>
              <a:rPr lang="de-DE" u="sng" dirty="0"/>
              <a:t> </a:t>
            </a:r>
          </a:p>
          <a:p>
            <a:pPr marL="0" indent="0">
              <a:buNone/>
            </a:pPr>
            <a:r>
              <a:rPr lang="de-DE" u="sng" dirty="0"/>
              <a:t>Berufswahlcoaching (Bewerbungsanschreiben) in der Schule (Kl. in 2 Gruppen)</a:t>
            </a:r>
            <a:endParaRPr lang="de-DE" dirty="0"/>
          </a:p>
          <a:p>
            <a:pPr marL="0" indent="0">
              <a:buNone/>
            </a:pPr>
            <a:r>
              <a:rPr lang="de-DE" dirty="0">
                <a:solidFill>
                  <a:srgbClr val="C00000"/>
                </a:solidFill>
              </a:rPr>
              <a:t>31.03.2026    </a:t>
            </a:r>
            <a:r>
              <a:rPr lang="de-DE" dirty="0"/>
              <a:t> Frau Sonnabend (1.-3. Std. + 4.-6. Std.; IAP1 gemeinsam  in einer Gruppe)</a:t>
            </a:r>
            <a:r>
              <a:rPr lang="de-DE" u="sng" dirty="0"/>
              <a:t> </a:t>
            </a:r>
          </a:p>
          <a:p>
            <a:pPr marL="0" indent="0">
              <a:buNone/>
            </a:pPr>
            <a:r>
              <a:rPr lang="de-DE" u="sng" dirty="0"/>
              <a:t>Elternabend 18.00 Uhr im Musikraum</a:t>
            </a:r>
          </a:p>
          <a:p>
            <a:pPr marL="0" indent="0">
              <a:buNone/>
            </a:pPr>
            <a:r>
              <a:rPr lang="de-DE" dirty="0">
                <a:solidFill>
                  <a:srgbClr val="C00000"/>
                </a:solidFill>
              </a:rPr>
              <a:t>21.10.2025   </a:t>
            </a:r>
            <a:r>
              <a:rPr lang="de-DE" dirty="0"/>
              <a:t>  Klasse 9a/b (Schriftliche Einladung durch Frau Sonnabend)</a:t>
            </a:r>
          </a:p>
        </p:txBody>
      </p:sp>
    </p:spTree>
    <p:extLst>
      <p:ext uri="{BB962C8B-B14F-4D97-AF65-F5344CB8AC3E}">
        <p14:creationId xmlns:p14="http://schemas.microsoft.com/office/powerpoint/2010/main" val="320186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1973AA-8448-46D1-874A-ED773FF79CF8}"/>
              </a:ext>
            </a:extLst>
          </p:cNvPr>
          <p:cNvSpPr>
            <a:spLocks noGrp="1"/>
          </p:cNvSpPr>
          <p:nvPr>
            <p:ph type="title"/>
          </p:nvPr>
        </p:nvSpPr>
        <p:spPr/>
        <p:txBody>
          <a:bodyPr/>
          <a:lstStyle/>
          <a:p>
            <a:r>
              <a:rPr lang="de-DE" dirty="0"/>
              <a:t>Projektarbeit – gesetzliche Grundlagen</a:t>
            </a:r>
          </a:p>
        </p:txBody>
      </p:sp>
      <p:sp>
        <p:nvSpPr>
          <p:cNvPr id="3" name="Inhaltsplatzhalter 2">
            <a:extLst>
              <a:ext uri="{FF2B5EF4-FFF2-40B4-BE49-F238E27FC236}">
                <a16:creationId xmlns:a16="http://schemas.microsoft.com/office/drawing/2014/main" id="{46906800-373F-4FBB-A66B-C8AEE11476DE}"/>
              </a:ext>
            </a:extLst>
          </p:cNvPr>
          <p:cNvSpPr>
            <a:spLocks noGrp="1"/>
          </p:cNvSpPr>
          <p:nvPr>
            <p:ph idx="1"/>
          </p:nvPr>
        </p:nvSpPr>
        <p:spPr/>
        <p:txBody>
          <a:bodyPr>
            <a:normAutofit fontScale="70000" lnSpcReduction="20000"/>
          </a:bodyPr>
          <a:lstStyle/>
          <a:p>
            <a:r>
              <a:rPr lang="de-DE" b="1" dirty="0"/>
              <a:t>Thüringer Schulordnung für die Grundschule, die Regelschule, die Gemeinschaftsschule, das Gymnasium, die Gesamtschule und die Förderschule</a:t>
            </a:r>
            <a:br>
              <a:rPr lang="de-DE" b="1" dirty="0"/>
            </a:br>
            <a:r>
              <a:rPr lang="de-DE" b="1" dirty="0"/>
              <a:t>(Thüringer Schulordnung - </a:t>
            </a:r>
            <a:r>
              <a:rPr lang="de-DE" b="1" dirty="0" err="1"/>
              <a:t>ThürSchulO</a:t>
            </a:r>
            <a:r>
              <a:rPr lang="de-DE" b="1" dirty="0"/>
              <a:t> -)</a:t>
            </a:r>
            <a:br>
              <a:rPr lang="de-DE" b="1" dirty="0"/>
            </a:br>
            <a:r>
              <a:rPr lang="de-DE" b="1" dirty="0"/>
              <a:t>Vom 20. Januar 1994</a:t>
            </a:r>
          </a:p>
          <a:p>
            <a:r>
              <a:rPr lang="de-DE" b="1" dirty="0"/>
              <a:t>§ 47 a</a:t>
            </a:r>
            <a:br>
              <a:rPr lang="de-DE" b="1" dirty="0"/>
            </a:br>
            <a:r>
              <a:rPr lang="de-DE" b="1" dirty="0"/>
              <a:t>Projektarbeit</a:t>
            </a:r>
          </a:p>
          <a:p>
            <a:r>
              <a:rPr lang="de-DE" dirty="0"/>
              <a:t>(1) Schüler der Klassenstufe 10 der Regelschule sowie Schüler der Gemeinschaftsschule, die den Realschulabschluss anstreben, haben eine Projektarbeit zu einem fächerübergreifenden Thema vorzulegen und zu präsentieren. Die Projektarbeit wird in Gruppen von drei bis fünf Schülern erstellt; über Ausnahmen entscheidet der Schulleiter.</a:t>
            </a:r>
          </a:p>
          <a:p>
            <a:r>
              <a:rPr lang="de-DE" dirty="0"/>
              <a:t>(2) Das Thema der Projektarbeit ist zu Beginn des zweiten Schulhalbjahres der Klassenstufe 9 auszuwählen und bedarf der Genehmigung durch den Schulleiter. Die Projektarbeit ist bis einen Monat nach Ausgabe der Schulhalbjahreszeugnisse der Klassenstufe 10 vorzulegen.</a:t>
            </a:r>
          </a:p>
          <a:p>
            <a:r>
              <a:rPr lang="de-DE" dirty="0"/>
              <a:t>(4) Die Gesamtnote für die Projektarbeit setzt sich aus den Teilnoten für die Durchführung des Projekts einschließlich der schriftlichen Dokumentation seiner Teilschritte, für das Projektergebnis sowie für die Präsentation zusammen. Auf der Grundlage der individuellen Leistung des einzelnen Schülers werden die beiden erstgenannten Teilnoten vom betreuenden Fachlehrer, die letztgenannte </a:t>
            </a:r>
            <a:r>
              <a:rPr lang="de-DE" dirty="0" err="1"/>
              <a:t>Teilnote</a:t>
            </a:r>
            <a:r>
              <a:rPr lang="de-DE" dirty="0"/>
              <a:t> sowie die Gesamtnote von der jeweiligen Fachprüfungskommission vergeben. Die einzelnen Teilnoten sind je nach Aufgabenstellung angemessen zu gewichten. Im Übrigen gilt </a:t>
            </a:r>
            <a:r>
              <a:rPr lang="de-DE" dirty="0">
                <a:hlinkClick r:id="rId2" tooltip="§ 59 ThürSchulO, Landesnorm Thüringen, Leistungsbewertung, Thüringer Schulordnung für die Grundschule, die Regelschule, die Gemeinschaftsschule, das ..., gültig ab 01.08.2025"/>
              </a:rPr>
              <a:t>§ 59 Abs. 1 bis 3 und 7</a:t>
            </a:r>
            <a:r>
              <a:rPr lang="de-DE" dirty="0"/>
              <a:t>.</a:t>
            </a:r>
          </a:p>
          <a:p>
            <a:endParaRPr lang="de-DE" dirty="0"/>
          </a:p>
        </p:txBody>
      </p:sp>
    </p:spTree>
    <p:extLst>
      <p:ext uri="{BB962C8B-B14F-4D97-AF65-F5344CB8AC3E}">
        <p14:creationId xmlns:p14="http://schemas.microsoft.com/office/powerpoint/2010/main" val="1193059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4906DD-A11D-454C-801E-F141288352F0}"/>
              </a:ext>
            </a:extLst>
          </p:cNvPr>
          <p:cNvSpPr>
            <a:spLocks noGrp="1"/>
          </p:cNvSpPr>
          <p:nvPr>
            <p:ph type="title"/>
          </p:nvPr>
        </p:nvSpPr>
        <p:spPr/>
        <p:txBody>
          <a:bodyPr/>
          <a:lstStyle/>
          <a:p>
            <a:r>
              <a:rPr lang="de-DE" dirty="0"/>
              <a:t>Organisation Projektarbeit Klasse 9</a:t>
            </a:r>
          </a:p>
        </p:txBody>
      </p:sp>
      <p:sp>
        <p:nvSpPr>
          <p:cNvPr id="3" name="Inhaltsplatzhalter 2">
            <a:extLst>
              <a:ext uri="{FF2B5EF4-FFF2-40B4-BE49-F238E27FC236}">
                <a16:creationId xmlns:a16="http://schemas.microsoft.com/office/drawing/2014/main" id="{A5254ADB-04D4-4796-93CE-BEF6A4CF1EA8}"/>
              </a:ext>
            </a:extLst>
          </p:cNvPr>
          <p:cNvSpPr>
            <a:spLocks noGrp="1"/>
          </p:cNvSpPr>
          <p:nvPr>
            <p:ph idx="1"/>
          </p:nvPr>
        </p:nvSpPr>
        <p:spPr/>
        <p:txBody>
          <a:bodyPr/>
          <a:lstStyle/>
          <a:p>
            <a:r>
              <a:rPr lang="de-DE" dirty="0"/>
              <a:t>Zeitlicher Ablauf / Konsultationen auf Homepage der Schule / Rubrik Projektarbeit</a:t>
            </a:r>
          </a:p>
          <a:p>
            <a:pPr marL="0" indent="0">
              <a:buNone/>
            </a:pPr>
            <a:r>
              <a:rPr lang="de-DE" b="1" dirty="0">
                <a:solidFill>
                  <a:srgbClr val="C00000"/>
                </a:solidFill>
              </a:rPr>
              <a:t>Bis spätestens 20.10.25 Abgabe der PA – Themen </a:t>
            </a:r>
          </a:p>
          <a:p>
            <a:pPr marL="0" indent="0">
              <a:buNone/>
            </a:pPr>
            <a:r>
              <a:rPr lang="de-DE" dirty="0">
                <a:solidFill>
                  <a:srgbClr val="C00000"/>
                </a:solidFill>
              </a:rPr>
              <a:t>-Thema der PA / Schülergruppe (3-5 Schüler)</a:t>
            </a:r>
          </a:p>
          <a:p>
            <a:pPr marL="0" indent="0">
              <a:buNone/>
            </a:pPr>
            <a:r>
              <a:rPr lang="de-DE" dirty="0">
                <a:solidFill>
                  <a:srgbClr val="C00000"/>
                </a:solidFill>
              </a:rPr>
              <a:t>-Bewerbung zum Thema /Zielstellung formulieren </a:t>
            </a:r>
          </a:p>
          <a:p>
            <a:pPr marL="0" indent="0">
              <a:buNone/>
            </a:pPr>
            <a:r>
              <a:rPr lang="de-DE" dirty="0">
                <a:solidFill>
                  <a:srgbClr val="C00000"/>
                </a:solidFill>
              </a:rPr>
              <a:t>-(Thema aus Themenkatalog wählen oder eigenes Thema formulieren)</a:t>
            </a:r>
          </a:p>
          <a:p>
            <a:pPr marL="0" indent="0">
              <a:buNone/>
            </a:pPr>
            <a:r>
              <a:rPr lang="de-DE" dirty="0">
                <a:solidFill>
                  <a:srgbClr val="C00000"/>
                </a:solidFill>
              </a:rPr>
              <a:t>-Bestätigung der Themenwahl durch SL</a:t>
            </a:r>
          </a:p>
          <a:p>
            <a:pPr marL="0" indent="0">
              <a:buNone/>
            </a:pPr>
            <a:endParaRPr lang="de-DE" dirty="0">
              <a:solidFill>
                <a:srgbClr val="C00000"/>
              </a:solidFill>
            </a:endParaRPr>
          </a:p>
          <a:p>
            <a:pPr marL="0" indent="0">
              <a:buNone/>
            </a:pPr>
            <a:r>
              <a:rPr lang="de-DE" b="1" dirty="0">
                <a:solidFill>
                  <a:srgbClr val="C00000"/>
                </a:solidFill>
              </a:rPr>
              <a:t>14.01.2026 Projekttag zur PA</a:t>
            </a:r>
          </a:p>
          <a:p>
            <a:pPr marL="0" indent="0">
              <a:buNone/>
            </a:pPr>
            <a:endParaRPr lang="de-DE" b="1" dirty="0">
              <a:solidFill>
                <a:srgbClr val="C00000"/>
              </a:solidFill>
            </a:endParaRPr>
          </a:p>
          <a:p>
            <a:pPr marL="0" indent="0">
              <a:buNone/>
            </a:pPr>
            <a:endParaRPr lang="de-DE" b="1" dirty="0">
              <a:solidFill>
                <a:srgbClr val="C00000"/>
              </a:solidFill>
            </a:endParaRPr>
          </a:p>
          <a:p>
            <a:endParaRPr lang="de-DE" dirty="0"/>
          </a:p>
          <a:p>
            <a:endParaRPr lang="de-DE" dirty="0"/>
          </a:p>
        </p:txBody>
      </p:sp>
    </p:spTree>
    <p:extLst>
      <p:ext uri="{BB962C8B-B14F-4D97-AF65-F5344CB8AC3E}">
        <p14:creationId xmlns:p14="http://schemas.microsoft.com/office/powerpoint/2010/main" val="4191752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7270A2-B410-4AFE-A3BC-5E5BBA6F56AE}"/>
              </a:ext>
            </a:extLst>
          </p:cNvPr>
          <p:cNvSpPr>
            <a:spLocks noGrp="1"/>
          </p:cNvSpPr>
          <p:nvPr>
            <p:ph type="title"/>
          </p:nvPr>
        </p:nvSpPr>
        <p:spPr/>
        <p:txBody>
          <a:bodyPr/>
          <a:lstStyle/>
          <a:p>
            <a:r>
              <a:rPr lang="de-DE" dirty="0"/>
              <a:t>Zusammensetzung der Prüfungsnote PA</a:t>
            </a:r>
          </a:p>
        </p:txBody>
      </p:sp>
      <p:sp>
        <p:nvSpPr>
          <p:cNvPr id="3" name="Inhaltsplatzhalter 2">
            <a:extLst>
              <a:ext uri="{FF2B5EF4-FFF2-40B4-BE49-F238E27FC236}">
                <a16:creationId xmlns:a16="http://schemas.microsoft.com/office/drawing/2014/main" id="{A70982B4-E271-4929-A9B4-47814C71D548}"/>
              </a:ext>
            </a:extLst>
          </p:cNvPr>
          <p:cNvSpPr>
            <a:spLocks noGrp="1"/>
          </p:cNvSpPr>
          <p:nvPr>
            <p:ph idx="1"/>
          </p:nvPr>
        </p:nvSpPr>
        <p:spPr>
          <a:xfrm>
            <a:off x="588557" y="1636806"/>
            <a:ext cx="8596668" cy="3880773"/>
          </a:xfrm>
        </p:spPr>
        <p:txBody>
          <a:bodyPr/>
          <a:lstStyle/>
          <a:p>
            <a:pPr marL="0" indent="0">
              <a:buNone/>
            </a:pPr>
            <a:r>
              <a:rPr lang="de-DE" dirty="0">
                <a:solidFill>
                  <a:srgbClr val="C00000"/>
                </a:solidFill>
              </a:rPr>
              <a:t>Gesamtnote der Projektarbeit :</a:t>
            </a:r>
            <a:r>
              <a:rPr lang="de-DE" dirty="0"/>
              <a:t> </a:t>
            </a:r>
          </a:p>
          <a:p>
            <a:pPr marL="0" indent="0">
              <a:buNone/>
            </a:pPr>
            <a:r>
              <a:rPr lang="de-DE" dirty="0"/>
              <a:t>3Teilnoten:</a:t>
            </a:r>
          </a:p>
          <a:p>
            <a:pPr marL="0" indent="0">
              <a:buNone/>
            </a:pPr>
            <a:endParaRPr lang="de-DE" dirty="0"/>
          </a:p>
          <a:p>
            <a:r>
              <a:rPr lang="de-DE" dirty="0"/>
              <a:t>1. </a:t>
            </a:r>
            <a:r>
              <a:rPr lang="de-DE" dirty="0">
                <a:solidFill>
                  <a:srgbClr val="C00000"/>
                </a:solidFill>
              </a:rPr>
              <a:t>Durchführung</a:t>
            </a:r>
            <a:r>
              <a:rPr lang="de-DE" dirty="0"/>
              <a:t> des Projekts, einschließlich der schriftlichen Dokumentation seiner Teilschritte</a:t>
            </a:r>
          </a:p>
          <a:p>
            <a:r>
              <a:rPr lang="de-DE" dirty="0"/>
              <a:t>2. </a:t>
            </a:r>
            <a:r>
              <a:rPr lang="de-DE" dirty="0">
                <a:solidFill>
                  <a:srgbClr val="C00000"/>
                </a:solidFill>
              </a:rPr>
              <a:t>Projektergebnis </a:t>
            </a:r>
            <a:r>
              <a:rPr lang="de-DE" dirty="0"/>
              <a:t>/ Produkt</a:t>
            </a:r>
          </a:p>
          <a:p>
            <a:r>
              <a:rPr lang="de-DE" dirty="0"/>
              <a:t>3. </a:t>
            </a:r>
            <a:r>
              <a:rPr lang="de-DE" dirty="0">
                <a:solidFill>
                  <a:srgbClr val="C00000"/>
                </a:solidFill>
              </a:rPr>
              <a:t>Präsentation</a:t>
            </a:r>
            <a:r>
              <a:rPr lang="de-DE" dirty="0"/>
              <a:t> (mündliche Gruppenprüfung)</a:t>
            </a:r>
          </a:p>
          <a:p>
            <a:endParaRPr lang="de-DE" dirty="0"/>
          </a:p>
          <a:p>
            <a:r>
              <a:rPr lang="de-DE" dirty="0"/>
              <a:t>Prüfung im März 2027</a:t>
            </a:r>
          </a:p>
          <a:p>
            <a:pPr marL="0" indent="0">
              <a:buNone/>
            </a:pPr>
            <a:endParaRPr lang="de-DE" dirty="0"/>
          </a:p>
        </p:txBody>
      </p:sp>
    </p:spTree>
    <p:extLst>
      <p:ext uri="{BB962C8B-B14F-4D97-AF65-F5344CB8AC3E}">
        <p14:creationId xmlns:p14="http://schemas.microsoft.com/office/powerpoint/2010/main" val="4140937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42F367-1F81-5B47-A670-32DFD32F4B0C}"/>
              </a:ext>
            </a:extLst>
          </p:cNvPr>
          <p:cNvSpPr>
            <a:spLocks noGrp="1"/>
          </p:cNvSpPr>
          <p:nvPr>
            <p:ph type="title"/>
          </p:nvPr>
        </p:nvSpPr>
        <p:spPr/>
        <p:txBody>
          <a:bodyPr/>
          <a:lstStyle/>
          <a:p>
            <a:r>
              <a:rPr lang="de-DE" dirty="0"/>
              <a:t>Geplante Vorhaben Klasse 9b</a:t>
            </a:r>
          </a:p>
        </p:txBody>
      </p:sp>
      <p:sp>
        <p:nvSpPr>
          <p:cNvPr id="3" name="Inhaltsplatzhalter 2">
            <a:extLst>
              <a:ext uri="{FF2B5EF4-FFF2-40B4-BE49-F238E27FC236}">
                <a16:creationId xmlns:a16="http://schemas.microsoft.com/office/drawing/2014/main" id="{B8D7F3E8-6125-2941-8A9E-7B366BB7D763}"/>
              </a:ext>
            </a:extLst>
          </p:cNvPr>
          <p:cNvSpPr>
            <a:spLocks noGrp="1"/>
          </p:cNvSpPr>
          <p:nvPr>
            <p:ph idx="1"/>
          </p:nvPr>
        </p:nvSpPr>
        <p:spPr>
          <a:xfrm>
            <a:off x="677334" y="1414463"/>
            <a:ext cx="8596668" cy="4626899"/>
          </a:xfrm>
        </p:spPr>
        <p:txBody>
          <a:bodyPr>
            <a:normAutofit/>
          </a:bodyPr>
          <a:lstStyle/>
          <a:p>
            <a:pPr lvl="0"/>
            <a:r>
              <a:rPr lang="de-DE" sz="2400" dirty="0"/>
              <a:t>19.12.25 Projekttag vor Weihnachten (Eishalle)</a:t>
            </a:r>
          </a:p>
          <a:p>
            <a:pPr lvl="0"/>
            <a:r>
              <a:rPr lang="de-DE" sz="2400" dirty="0"/>
              <a:t>Känguru – Wettbewerb im März 2026</a:t>
            </a:r>
          </a:p>
          <a:p>
            <a:pPr lvl="0"/>
            <a:r>
              <a:rPr lang="de-DE" sz="2400" dirty="0"/>
              <a:t>Lesewoche im Mai 2026</a:t>
            </a:r>
          </a:p>
          <a:p>
            <a:pPr lvl="0"/>
            <a:r>
              <a:rPr lang="de-DE" sz="2400" dirty="0"/>
              <a:t>Wandertag/Exkursion (2 Tage)</a:t>
            </a:r>
          </a:p>
          <a:p>
            <a:pPr lvl="0"/>
            <a:r>
              <a:rPr lang="de-DE" sz="2400" dirty="0"/>
              <a:t>geplant: Projektfahrt 3Tage – 2.HJ</a:t>
            </a:r>
          </a:p>
          <a:p>
            <a:endParaRPr lang="de-DE" dirty="0"/>
          </a:p>
        </p:txBody>
      </p:sp>
    </p:spTree>
    <p:extLst>
      <p:ext uri="{BB962C8B-B14F-4D97-AF65-F5344CB8AC3E}">
        <p14:creationId xmlns:p14="http://schemas.microsoft.com/office/powerpoint/2010/main" val="3594008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AAF65F-47F0-4CE0-81AA-FA5D0C4750E1}"/>
              </a:ext>
            </a:extLst>
          </p:cNvPr>
          <p:cNvSpPr>
            <a:spLocks noGrp="1"/>
          </p:cNvSpPr>
          <p:nvPr>
            <p:ph type="title"/>
          </p:nvPr>
        </p:nvSpPr>
        <p:spPr>
          <a:xfrm>
            <a:off x="588557" y="609600"/>
            <a:ext cx="8596668" cy="1320800"/>
          </a:xfrm>
        </p:spPr>
        <p:txBody>
          <a:bodyPr>
            <a:normAutofit fontScale="90000"/>
          </a:bodyPr>
          <a:lstStyle/>
          <a:p>
            <a:r>
              <a:rPr lang="de-DE" dirty="0"/>
              <a:t>Projektfahrt vom</a:t>
            </a:r>
            <a:br>
              <a:rPr lang="de-DE" dirty="0"/>
            </a:br>
            <a:r>
              <a:rPr lang="de-DE" dirty="0"/>
              <a:t>11.05.26 – 13.05.26 nach Weimar EJBW</a:t>
            </a:r>
            <a:br>
              <a:rPr lang="de-DE" dirty="0"/>
            </a:br>
            <a:endParaRPr lang="de-DE" dirty="0"/>
          </a:p>
        </p:txBody>
      </p:sp>
      <p:sp>
        <p:nvSpPr>
          <p:cNvPr id="3" name="Inhaltsplatzhalter 2">
            <a:extLst>
              <a:ext uri="{FF2B5EF4-FFF2-40B4-BE49-F238E27FC236}">
                <a16:creationId xmlns:a16="http://schemas.microsoft.com/office/drawing/2014/main" id="{887296C5-60DE-4FED-997A-48528853318E}"/>
              </a:ext>
            </a:extLst>
          </p:cNvPr>
          <p:cNvSpPr>
            <a:spLocks noGrp="1"/>
          </p:cNvSpPr>
          <p:nvPr>
            <p:ph idx="1"/>
          </p:nvPr>
        </p:nvSpPr>
        <p:spPr>
          <a:xfrm>
            <a:off x="564555" y="2027424"/>
            <a:ext cx="8596668" cy="3880773"/>
          </a:xfrm>
        </p:spPr>
        <p:txBody>
          <a:bodyPr>
            <a:normAutofit/>
          </a:bodyPr>
          <a:lstStyle/>
          <a:p>
            <a:pPr marL="0" indent="0">
              <a:buNone/>
            </a:pPr>
            <a:r>
              <a:rPr lang="de-DE" b="1" dirty="0"/>
              <a:t>Adresse:</a:t>
            </a:r>
          </a:p>
          <a:p>
            <a:pPr marL="0" indent="0">
              <a:buNone/>
            </a:pPr>
            <a:r>
              <a:rPr lang="de-DE" b="1" dirty="0"/>
              <a:t>Stiftung »Europäische Jugendbildungs- </a:t>
            </a:r>
            <a:br>
              <a:rPr lang="de-DE" b="1" dirty="0"/>
            </a:br>
            <a:r>
              <a:rPr lang="de-DE" b="1" dirty="0"/>
              <a:t>und Jugendbegegnungsstätte Weimar«</a:t>
            </a:r>
            <a:r>
              <a:rPr lang="de-DE" dirty="0"/>
              <a:t> </a:t>
            </a:r>
            <a:br>
              <a:rPr lang="de-DE" dirty="0"/>
            </a:br>
            <a:r>
              <a:rPr lang="de-DE" dirty="0"/>
              <a:t>Jenaer Straße 2–4 </a:t>
            </a:r>
            <a:br>
              <a:rPr lang="de-DE" dirty="0"/>
            </a:br>
            <a:r>
              <a:rPr lang="de-DE" dirty="0"/>
              <a:t>99425 Weimar (Germany)</a:t>
            </a:r>
          </a:p>
          <a:p>
            <a:pPr marL="0" indent="0">
              <a:buNone/>
            </a:pPr>
            <a:r>
              <a:rPr lang="de-DE" dirty="0"/>
              <a:t>Fon +49 3643 827–0 </a:t>
            </a:r>
            <a:br>
              <a:rPr lang="de-DE" dirty="0"/>
            </a:br>
            <a:r>
              <a:rPr lang="de-DE" dirty="0"/>
              <a:t>Fax +49 3643 827–111</a:t>
            </a:r>
          </a:p>
          <a:p>
            <a:pPr marL="0" indent="0">
              <a:buNone/>
            </a:pPr>
            <a:endParaRPr lang="de-DE" b="1" dirty="0"/>
          </a:p>
          <a:p>
            <a:pPr marL="0" indent="0">
              <a:buNone/>
            </a:pPr>
            <a:endParaRPr lang="de-DE" dirty="0"/>
          </a:p>
          <a:p>
            <a:pPr marL="0" indent="0">
              <a:buNone/>
            </a:pPr>
            <a:r>
              <a:rPr lang="de-DE" dirty="0"/>
              <a:t>Kosten: </a:t>
            </a:r>
            <a:r>
              <a:rPr lang="de-DE" b="1" dirty="0"/>
              <a:t>ca.80 Euro - VP, Hin- und Rückfahrt, Programm</a:t>
            </a:r>
          </a:p>
          <a:p>
            <a:pPr marL="0" indent="0">
              <a:buNone/>
            </a:pPr>
            <a:r>
              <a:rPr lang="de-DE" dirty="0"/>
              <a:t>Im März 2026 – Elternversammlung zum Ablauf der Projektfahrt</a:t>
            </a:r>
          </a:p>
        </p:txBody>
      </p:sp>
      <p:pic>
        <p:nvPicPr>
          <p:cNvPr id="5" name="Grafik 4">
            <a:extLst>
              <a:ext uri="{FF2B5EF4-FFF2-40B4-BE49-F238E27FC236}">
                <a16:creationId xmlns:a16="http://schemas.microsoft.com/office/drawing/2014/main" id="{486FDCDC-D708-4064-A5D3-81805F5ABFEF}"/>
              </a:ext>
            </a:extLst>
          </p:cNvPr>
          <p:cNvPicPr>
            <a:picLocks noChangeAspect="1"/>
          </p:cNvPicPr>
          <p:nvPr/>
        </p:nvPicPr>
        <p:blipFill>
          <a:blip r:embed="rId2"/>
          <a:stretch>
            <a:fillRect/>
          </a:stretch>
        </p:blipFill>
        <p:spPr>
          <a:xfrm>
            <a:off x="5816122" y="2208667"/>
            <a:ext cx="3667667" cy="2440666"/>
          </a:xfrm>
          <a:prstGeom prst="rect">
            <a:avLst/>
          </a:prstGeom>
        </p:spPr>
      </p:pic>
    </p:spTree>
    <p:extLst>
      <p:ext uri="{BB962C8B-B14F-4D97-AF65-F5344CB8AC3E}">
        <p14:creationId xmlns:p14="http://schemas.microsoft.com/office/powerpoint/2010/main" val="3121125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453F26-4B16-4491-B356-C52EA3691854}"/>
              </a:ext>
            </a:extLst>
          </p:cNvPr>
          <p:cNvSpPr>
            <a:spLocks noGrp="1"/>
          </p:cNvSpPr>
          <p:nvPr>
            <p:ph type="title"/>
          </p:nvPr>
        </p:nvSpPr>
        <p:spPr/>
        <p:txBody>
          <a:bodyPr/>
          <a:lstStyle/>
          <a:p>
            <a:r>
              <a:rPr lang="de-DE" dirty="0"/>
              <a:t>Zentrale Inhalte der Projektfahrt</a:t>
            </a:r>
          </a:p>
        </p:txBody>
      </p:sp>
      <p:sp>
        <p:nvSpPr>
          <p:cNvPr id="3" name="Inhaltsplatzhalter 2">
            <a:extLst>
              <a:ext uri="{FF2B5EF4-FFF2-40B4-BE49-F238E27FC236}">
                <a16:creationId xmlns:a16="http://schemas.microsoft.com/office/drawing/2014/main" id="{6F2A76B0-6749-49D5-B104-7BD1E6BD8A5C}"/>
              </a:ext>
            </a:extLst>
          </p:cNvPr>
          <p:cNvSpPr>
            <a:spLocks noGrp="1"/>
          </p:cNvSpPr>
          <p:nvPr>
            <p:ph idx="1"/>
          </p:nvPr>
        </p:nvSpPr>
        <p:spPr/>
        <p:txBody>
          <a:bodyPr/>
          <a:lstStyle/>
          <a:p>
            <a:pPr marL="0" indent="0">
              <a:buNone/>
            </a:pPr>
            <a:r>
              <a:rPr lang="de-DE" dirty="0"/>
              <a:t>Wie kam es zum Bau des Konzentrationslagers Buchenwald, wie waren die Verbindungen zwischen der Stadt und dem Lager? </a:t>
            </a:r>
          </a:p>
          <a:p>
            <a:pPr marL="0" indent="0">
              <a:buNone/>
            </a:pPr>
            <a:r>
              <a:rPr lang="de-DE" dirty="0"/>
              <a:t>Wie sah der Lageralltag aus und was wussten die Menschen in Weimar davon? Welche Spuren der Zeit gibt es heute noch in Weimar zu entdecken? </a:t>
            </a:r>
          </a:p>
          <a:p>
            <a:pPr marL="0" indent="0">
              <a:buNone/>
            </a:pPr>
            <a:r>
              <a:rPr lang="de-DE" dirty="0"/>
              <a:t>Zur Beantwortung solcher und weiterer Fragen untersuchen die Teilnehmenden bei dem Seminar die Rolle der Stadt Weimar in der Zeit des Nationalsozialismus, mit besonderem Augenmerk auf die Entstehung und Funktion des Konzentrationslagers Buchenwald sowie dessen Einbindung in die örtliche Infrastruktur. </a:t>
            </a:r>
          </a:p>
          <a:p>
            <a:pPr marL="0" indent="0">
              <a:buNone/>
            </a:pPr>
            <a:r>
              <a:rPr lang="de-DE" dirty="0"/>
              <a:t>Ein Besuch der Gedenkstätte Buchenwald ist Teil des Programms.</a:t>
            </a:r>
          </a:p>
        </p:txBody>
      </p:sp>
    </p:spTree>
    <p:extLst>
      <p:ext uri="{BB962C8B-B14F-4D97-AF65-F5344CB8AC3E}">
        <p14:creationId xmlns:p14="http://schemas.microsoft.com/office/powerpoint/2010/main" val="629335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8D1A5C-B55B-8145-8942-8ADAC840C4BB}"/>
              </a:ext>
            </a:extLst>
          </p:cNvPr>
          <p:cNvSpPr>
            <a:spLocks noGrp="1"/>
          </p:cNvSpPr>
          <p:nvPr>
            <p:ph type="title"/>
          </p:nvPr>
        </p:nvSpPr>
        <p:spPr>
          <a:xfrm>
            <a:off x="515288" y="389681"/>
            <a:ext cx="9751456" cy="999281"/>
          </a:xfrm>
        </p:spPr>
        <p:txBody>
          <a:bodyPr>
            <a:normAutofit fontScale="90000"/>
          </a:bodyPr>
          <a:lstStyle/>
          <a:p>
            <a:r>
              <a:rPr lang="de-DE" sz="3200" dirty="0"/>
              <a:t>   </a:t>
            </a:r>
            <a:r>
              <a:rPr lang="de-DE" b="1" dirty="0"/>
              <a:t>WAHL der ELTERNSPRECHER der Klasse 9b</a:t>
            </a:r>
            <a:br>
              <a:rPr lang="de-DE" b="1" dirty="0"/>
            </a:br>
            <a:br>
              <a:rPr lang="de-DE" b="1" dirty="0"/>
            </a:br>
            <a:br>
              <a:rPr lang="de-DE" sz="3200" dirty="0"/>
            </a:br>
            <a:br>
              <a:rPr lang="de-DE" sz="3200" dirty="0"/>
            </a:br>
            <a:r>
              <a:rPr lang="de-DE" sz="2200" dirty="0">
                <a:solidFill>
                  <a:srgbClr val="C00000"/>
                </a:solidFill>
              </a:rPr>
              <a:t>§ 22 Klassen- oder Stammkurselternsprecher </a:t>
            </a:r>
            <a:br>
              <a:rPr lang="de-DE" sz="2200" dirty="0">
                <a:solidFill>
                  <a:srgbClr val="C00000"/>
                </a:solidFill>
              </a:rPr>
            </a:br>
            <a:r>
              <a:rPr lang="de-DE" sz="2200" dirty="0">
                <a:solidFill>
                  <a:srgbClr val="C00000"/>
                </a:solidFill>
              </a:rPr>
              <a:t>(</a:t>
            </a:r>
            <a:r>
              <a:rPr lang="de-DE" sz="2200" dirty="0" err="1">
                <a:solidFill>
                  <a:srgbClr val="C00000"/>
                </a:solidFill>
              </a:rPr>
              <a:t>ThürSchO</a:t>
            </a:r>
            <a:r>
              <a:rPr lang="de-DE" sz="2200" dirty="0">
                <a:solidFill>
                  <a:srgbClr val="C00000"/>
                </a:solidFill>
              </a:rPr>
              <a:t>)</a:t>
            </a:r>
          </a:p>
        </p:txBody>
      </p:sp>
      <p:sp>
        <p:nvSpPr>
          <p:cNvPr id="3" name="Inhaltsplatzhalter 2">
            <a:extLst>
              <a:ext uri="{FF2B5EF4-FFF2-40B4-BE49-F238E27FC236}">
                <a16:creationId xmlns:a16="http://schemas.microsoft.com/office/drawing/2014/main" id="{12F98FA5-E199-5547-AB64-447DA6569795}"/>
              </a:ext>
            </a:extLst>
          </p:cNvPr>
          <p:cNvSpPr>
            <a:spLocks noGrp="1"/>
          </p:cNvSpPr>
          <p:nvPr>
            <p:ph idx="1"/>
          </p:nvPr>
        </p:nvSpPr>
        <p:spPr>
          <a:xfrm>
            <a:off x="642610" y="1226917"/>
            <a:ext cx="8596668" cy="5486399"/>
          </a:xfrm>
        </p:spPr>
        <p:txBody>
          <a:bodyPr>
            <a:normAutofit/>
          </a:bodyPr>
          <a:lstStyle/>
          <a:p>
            <a:endParaRPr lang="de-DE" dirty="0"/>
          </a:p>
          <a:p>
            <a:endParaRPr lang="de-DE" dirty="0"/>
          </a:p>
          <a:p>
            <a:endParaRPr lang="de-DE" dirty="0"/>
          </a:p>
          <a:p>
            <a:endParaRPr lang="de-DE" dirty="0"/>
          </a:p>
          <a:p>
            <a:endParaRPr lang="de-DE" dirty="0"/>
          </a:p>
          <a:p>
            <a:r>
              <a:rPr lang="de-DE" dirty="0"/>
              <a:t>(1) An den Schulen wählen die Eltern der Schüler einer Klasse oder eines Stammkurses aus ihrer Mitte </a:t>
            </a:r>
            <a:r>
              <a:rPr lang="de-DE" b="1" u="sng" dirty="0"/>
              <a:t>für die Dauer von zwei Schuljahren </a:t>
            </a:r>
            <a:r>
              <a:rPr lang="de-DE" dirty="0"/>
              <a:t>den Klassen- oder Stammkurselternsprecher und seinen Stellvertreter. Die Tätigkeit als Klassen- oder Stammkurselternsprecher ist ehrenamtlich. Für die Aufgaben gilt § 25 entsprechend. </a:t>
            </a:r>
          </a:p>
          <a:p>
            <a:r>
              <a:rPr lang="de-DE" dirty="0"/>
              <a:t>(9) ….Das Amt </a:t>
            </a:r>
            <a:r>
              <a:rPr lang="de-DE" b="1" u="sng" dirty="0"/>
              <a:t>endet mit dem Ablauf der Amtszeit, dem Ausscheiden des Kindes aus der Klasse</a:t>
            </a:r>
            <a:r>
              <a:rPr lang="de-DE" dirty="0"/>
              <a:t> oder dem Stammkurs, der </a:t>
            </a:r>
            <a:r>
              <a:rPr lang="de-DE" dirty="0">
                <a:solidFill>
                  <a:srgbClr val="FF0000"/>
                </a:solidFill>
              </a:rPr>
              <a:t>Auflösung der Klasse </a:t>
            </a:r>
            <a:r>
              <a:rPr lang="de-DE" dirty="0"/>
              <a:t>oder des Stammkurses oder der Niederlegung des Amtes. […]</a:t>
            </a:r>
          </a:p>
          <a:p>
            <a:endParaRPr lang="de-DE" dirty="0"/>
          </a:p>
          <a:p>
            <a:pPr marL="0" indent="0">
              <a:buNone/>
            </a:pPr>
            <a:endParaRPr lang="de-DE" sz="3200" dirty="0">
              <a:solidFill>
                <a:srgbClr val="C00000"/>
              </a:solidFill>
            </a:endParaRPr>
          </a:p>
        </p:txBody>
      </p:sp>
    </p:spTree>
    <p:extLst>
      <p:ext uri="{BB962C8B-B14F-4D97-AF65-F5344CB8AC3E}">
        <p14:creationId xmlns:p14="http://schemas.microsoft.com/office/powerpoint/2010/main" val="136048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B86A82-D51D-1D49-9BCA-016D020962D6}"/>
              </a:ext>
            </a:extLst>
          </p:cNvPr>
          <p:cNvSpPr>
            <a:spLocks noGrp="1"/>
          </p:cNvSpPr>
          <p:nvPr>
            <p:ph type="title"/>
          </p:nvPr>
        </p:nvSpPr>
        <p:spPr/>
        <p:txBody>
          <a:bodyPr/>
          <a:lstStyle/>
          <a:p>
            <a:r>
              <a:rPr lang="de-DE" dirty="0"/>
              <a:t>Themenübersicht</a:t>
            </a:r>
          </a:p>
        </p:txBody>
      </p:sp>
      <p:sp>
        <p:nvSpPr>
          <p:cNvPr id="3" name="Inhaltsplatzhalter 2">
            <a:extLst>
              <a:ext uri="{FF2B5EF4-FFF2-40B4-BE49-F238E27FC236}">
                <a16:creationId xmlns:a16="http://schemas.microsoft.com/office/drawing/2014/main" id="{A974ECD6-4AC3-FF46-87AA-0B8035FEF712}"/>
              </a:ext>
            </a:extLst>
          </p:cNvPr>
          <p:cNvSpPr>
            <a:spLocks noGrp="1"/>
          </p:cNvSpPr>
          <p:nvPr>
            <p:ph idx="1"/>
          </p:nvPr>
        </p:nvSpPr>
        <p:spPr>
          <a:xfrm>
            <a:off x="677334" y="1504709"/>
            <a:ext cx="8596668" cy="4536653"/>
          </a:xfrm>
        </p:spPr>
        <p:txBody>
          <a:bodyPr>
            <a:normAutofit fontScale="92500" lnSpcReduction="20000"/>
          </a:bodyPr>
          <a:lstStyle/>
          <a:p>
            <a:r>
              <a:rPr lang="de-DE" sz="2800" dirty="0"/>
              <a:t>Erreichbarkeit</a:t>
            </a:r>
          </a:p>
          <a:p>
            <a:r>
              <a:rPr lang="de-DE" sz="2800" dirty="0"/>
              <a:t>Klassensituation</a:t>
            </a:r>
          </a:p>
          <a:p>
            <a:r>
              <a:rPr lang="de-DE" sz="2800" dirty="0"/>
              <a:t>Erste Eindrücke</a:t>
            </a:r>
          </a:p>
          <a:p>
            <a:r>
              <a:rPr lang="de-DE" sz="2800" dirty="0"/>
              <a:t>Informationen zum Schulalltag</a:t>
            </a:r>
          </a:p>
          <a:p>
            <a:r>
              <a:rPr lang="de-DE" sz="2800" dirty="0"/>
              <a:t>Berufsorientierung</a:t>
            </a:r>
          </a:p>
          <a:p>
            <a:r>
              <a:rPr lang="de-DE" sz="2800" dirty="0"/>
              <a:t>Projektarbeit</a:t>
            </a:r>
          </a:p>
          <a:p>
            <a:r>
              <a:rPr lang="de-DE" sz="2800" dirty="0"/>
              <a:t>Belehrungen</a:t>
            </a:r>
          </a:p>
          <a:p>
            <a:r>
              <a:rPr lang="de-DE" sz="2800" dirty="0"/>
              <a:t>Geplante Vorhaben Klasse 9</a:t>
            </a:r>
          </a:p>
          <a:p>
            <a:r>
              <a:rPr lang="de-DE" sz="2800" dirty="0"/>
              <a:t>Wahl der Elternsprecher </a:t>
            </a:r>
          </a:p>
          <a:p>
            <a:r>
              <a:rPr lang="de-DE" sz="2800" dirty="0"/>
              <a:t>Anfragen</a:t>
            </a:r>
          </a:p>
          <a:p>
            <a:endParaRPr lang="de-DE" dirty="0"/>
          </a:p>
        </p:txBody>
      </p:sp>
    </p:spTree>
    <p:extLst>
      <p:ext uri="{BB962C8B-B14F-4D97-AF65-F5344CB8AC3E}">
        <p14:creationId xmlns:p14="http://schemas.microsoft.com/office/powerpoint/2010/main" val="3217970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146F86-E4C5-4ECE-964B-D8202F726D73}"/>
              </a:ext>
            </a:extLst>
          </p:cNvPr>
          <p:cNvSpPr>
            <a:spLocks noGrp="1"/>
          </p:cNvSpPr>
          <p:nvPr>
            <p:ph type="title"/>
          </p:nvPr>
        </p:nvSpPr>
        <p:spPr/>
        <p:txBody>
          <a:bodyPr/>
          <a:lstStyle/>
          <a:p>
            <a:r>
              <a:rPr lang="de-DE" dirty="0"/>
              <a:t>Alles erledigt?</a:t>
            </a:r>
          </a:p>
        </p:txBody>
      </p:sp>
      <p:sp>
        <p:nvSpPr>
          <p:cNvPr id="3" name="Inhaltsplatzhalter 2">
            <a:extLst>
              <a:ext uri="{FF2B5EF4-FFF2-40B4-BE49-F238E27FC236}">
                <a16:creationId xmlns:a16="http://schemas.microsoft.com/office/drawing/2014/main" id="{3AA20D97-6088-4183-9FAA-AE69B945E3CC}"/>
              </a:ext>
            </a:extLst>
          </p:cNvPr>
          <p:cNvSpPr>
            <a:spLocks noGrp="1"/>
          </p:cNvSpPr>
          <p:nvPr>
            <p:ph idx="1"/>
          </p:nvPr>
        </p:nvSpPr>
        <p:spPr/>
        <p:txBody>
          <a:bodyPr/>
          <a:lstStyle/>
          <a:p>
            <a:r>
              <a:rPr lang="de-DE" dirty="0"/>
              <a:t>Unterschrift Sportbelehrung</a:t>
            </a:r>
          </a:p>
          <a:p>
            <a:r>
              <a:rPr lang="de-DE" dirty="0"/>
              <a:t>Einverständnis Projektfahrt</a:t>
            </a:r>
          </a:p>
          <a:p>
            <a:r>
              <a:rPr lang="de-DE" dirty="0"/>
              <a:t>Email- Adressen / Adresse korrigieren</a:t>
            </a:r>
          </a:p>
          <a:p>
            <a:r>
              <a:rPr lang="de-DE" dirty="0"/>
              <a:t>neu gewählte Elternvertreter zur 1. Zusammenkunft im Musikraum</a:t>
            </a:r>
          </a:p>
          <a:p>
            <a:endParaRPr lang="de-DE" dirty="0"/>
          </a:p>
        </p:txBody>
      </p:sp>
    </p:spTree>
    <p:extLst>
      <p:ext uri="{BB962C8B-B14F-4D97-AF65-F5344CB8AC3E}">
        <p14:creationId xmlns:p14="http://schemas.microsoft.com/office/powerpoint/2010/main" val="1639472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01912C-7008-8A46-BEF6-65BD5374223F}"/>
              </a:ext>
            </a:extLst>
          </p:cNvPr>
          <p:cNvSpPr>
            <a:spLocks noGrp="1"/>
          </p:cNvSpPr>
          <p:nvPr>
            <p:ph type="title"/>
          </p:nvPr>
        </p:nvSpPr>
        <p:spPr/>
        <p:txBody>
          <a:bodyPr/>
          <a:lstStyle/>
          <a:p>
            <a:r>
              <a:rPr lang="de-DE" dirty="0"/>
              <a:t>Anfragen</a:t>
            </a:r>
          </a:p>
        </p:txBody>
      </p:sp>
      <p:pic>
        <p:nvPicPr>
          <p:cNvPr id="1026" name="Picture 2" descr="Wissenswertes">
            <a:extLst>
              <a:ext uri="{FF2B5EF4-FFF2-40B4-BE49-F238E27FC236}">
                <a16:creationId xmlns:a16="http://schemas.microsoft.com/office/drawing/2014/main" id="{896FE679-AAE4-C247-AD25-9E267E78A4A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35300" y="2160588"/>
            <a:ext cx="3881437"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9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4D223A-1CBB-5B40-A2BB-0C6939CFA54E}"/>
              </a:ext>
            </a:extLst>
          </p:cNvPr>
          <p:cNvSpPr>
            <a:spLocks noGrp="1"/>
          </p:cNvSpPr>
          <p:nvPr>
            <p:ph type="title"/>
          </p:nvPr>
        </p:nvSpPr>
        <p:spPr/>
        <p:txBody>
          <a:bodyPr/>
          <a:lstStyle/>
          <a:p>
            <a:pPr algn="ctr"/>
            <a:r>
              <a:rPr lang="de-DE" dirty="0"/>
              <a:t>Danke für Ihre Aufmerksamkeit! Kommen Sie gut nach Hause!</a:t>
            </a:r>
          </a:p>
        </p:txBody>
      </p:sp>
      <p:sp>
        <p:nvSpPr>
          <p:cNvPr id="3" name="Textplatzhalter 2">
            <a:extLst>
              <a:ext uri="{FF2B5EF4-FFF2-40B4-BE49-F238E27FC236}">
                <a16:creationId xmlns:a16="http://schemas.microsoft.com/office/drawing/2014/main" id="{DB89EBD7-5153-B347-8F28-3CE5A922917E}"/>
              </a:ext>
            </a:extLst>
          </p:cNvPr>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221854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59A63-5F17-6E49-B9F7-B49D0F4029A8}"/>
              </a:ext>
            </a:extLst>
          </p:cNvPr>
          <p:cNvSpPr>
            <a:spLocks noGrp="1"/>
          </p:cNvSpPr>
          <p:nvPr>
            <p:ph type="title"/>
          </p:nvPr>
        </p:nvSpPr>
        <p:spPr/>
        <p:txBody>
          <a:bodyPr/>
          <a:lstStyle/>
          <a:p>
            <a:r>
              <a:rPr lang="de-DE" dirty="0"/>
              <a:t>Erreichbarkeit</a:t>
            </a:r>
          </a:p>
        </p:txBody>
      </p:sp>
      <p:sp>
        <p:nvSpPr>
          <p:cNvPr id="3" name="Inhaltsplatzhalter 2">
            <a:extLst>
              <a:ext uri="{FF2B5EF4-FFF2-40B4-BE49-F238E27FC236}">
                <a16:creationId xmlns:a16="http://schemas.microsoft.com/office/drawing/2014/main" id="{38D76B27-70A3-FD46-A1E4-8E8619074C7C}"/>
              </a:ext>
            </a:extLst>
          </p:cNvPr>
          <p:cNvSpPr>
            <a:spLocks noGrp="1"/>
          </p:cNvSpPr>
          <p:nvPr>
            <p:ph idx="1"/>
          </p:nvPr>
        </p:nvSpPr>
        <p:spPr>
          <a:xfrm>
            <a:off x="677334" y="1435261"/>
            <a:ext cx="8596668" cy="4606101"/>
          </a:xfrm>
        </p:spPr>
        <p:txBody>
          <a:bodyPr>
            <a:normAutofit/>
          </a:bodyPr>
          <a:lstStyle/>
          <a:p>
            <a:r>
              <a:rPr lang="de-DE" sz="2800" dirty="0"/>
              <a:t>Frau Truckenbrodt:</a:t>
            </a:r>
          </a:p>
          <a:p>
            <a:r>
              <a:rPr lang="de-DE" sz="2800" dirty="0">
                <a:solidFill>
                  <a:srgbClr val="0070C0"/>
                </a:solidFill>
              </a:rPr>
              <a:t>susanne.truckenbrodt@schule.thueringen.de</a:t>
            </a:r>
          </a:p>
          <a:p>
            <a:r>
              <a:rPr lang="de-DE" sz="2800" dirty="0"/>
              <a:t>Erreichbarkeit in Schule:  03682/ 881831</a:t>
            </a:r>
          </a:p>
          <a:p>
            <a:r>
              <a:rPr lang="de-DE" sz="2800" dirty="0"/>
              <a:t>Email der Schule: </a:t>
            </a:r>
            <a:r>
              <a:rPr lang="de-DE" sz="2800" u="sng" dirty="0">
                <a:solidFill>
                  <a:srgbClr val="0070C0"/>
                </a:solidFill>
              </a:rPr>
              <a:t>info@rs-luther.de</a:t>
            </a:r>
          </a:p>
          <a:p>
            <a:r>
              <a:rPr lang="de-DE" sz="2800" dirty="0"/>
              <a:t>Sekretärin: Frau Ritzmann</a:t>
            </a:r>
          </a:p>
          <a:p>
            <a:r>
              <a:rPr lang="de-DE" sz="2800" dirty="0"/>
              <a:t>Schulsozialarbeiterin: Frau Kramer</a:t>
            </a:r>
          </a:p>
          <a:p>
            <a:r>
              <a:rPr lang="de-DE" sz="2800" dirty="0"/>
              <a:t>Schulleiterin: Frau Schneider</a:t>
            </a:r>
          </a:p>
          <a:p>
            <a:r>
              <a:rPr lang="de-DE" sz="2800" dirty="0"/>
              <a:t>Stellv. Schulleiterin: Frau Amthor</a:t>
            </a:r>
          </a:p>
          <a:p>
            <a:endParaRPr lang="de-DE" dirty="0"/>
          </a:p>
          <a:p>
            <a:endParaRPr lang="de-DE" dirty="0"/>
          </a:p>
        </p:txBody>
      </p:sp>
    </p:spTree>
    <p:extLst>
      <p:ext uri="{BB962C8B-B14F-4D97-AF65-F5344CB8AC3E}">
        <p14:creationId xmlns:p14="http://schemas.microsoft.com/office/powerpoint/2010/main" val="2719503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BB9281-E593-F44D-8CDA-F5BDA32703E3}"/>
              </a:ext>
            </a:extLst>
          </p:cNvPr>
          <p:cNvSpPr>
            <a:spLocks noGrp="1"/>
          </p:cNvSpPr>
          <p:nvPr>
            <p:ph type="title"/>
          </p:nvPr>
        </p:nvSpPr>
        <p:spPr/>
        <p:txBody>
          <a:bodyPr/>
          <a:lstStyle/>
          <a:p>
            <a:r>
              <a:rPr lang="de-DE" dirty="0"/>
              <a:t>Klassensituation</a:t>
            </a:r>
          </a:p>
        </p:txBody>
      </p:sp>
      <p:sp>
        <p:nvSpPr>
          <p:cNvPr id="3" name="Inhaltsplatzhalter 2">
            <a:extLst>
              <a:ext uri="{FF2B5EF4-FFF2-40B4-BE49-F238E27FC236}">
                <a16:creationId xmlns:a16="http://schemas.microsoft.com/office/drawing/2014/main" id="{8EF87958-5215-6C46-A5B4-379C08CD9B17}"/>
              </a:ext>
            </a:extLst>
          </p:cNvPr>
          <p:cNvSpPr>
            <a:spLocks noGrp="1"/>
          </p:cNvSpPr>
          <p:nvPr>
            <p:ph idx="1"/>
          </p:nvPr>
        </p:nvSpPr>
        <p:spPr>
          <a:xfrm>
            <a:off x="523783" y="1367161"/>
            <a:ext cx="8750219" cy="4674201"/>
          </a:xfrm>
        </p:spPr>
        <p:txBody>
          <a:bodyPr>
            <a:normAutofit fontScale="92500" lnSpcReduction="20000"/>
          </a:bodyPr>
          <a:lstStyle/>
          <a:p>
            <a:r>
              <a:rPr lang="de-DE" sz="2600" dirty="0"/>
              <a:t>28 Schüler</a:t>
            </a:r>
          </a:p>
          <a:p>
            <a:r>
              <a:rPr lang="de-DE" sz="2600" dirty="0"/>
              <a:t>22 Mädchen,6Jungen</a:t>
            </a:r>
          </a:p>
          <a:p>
            <a:r>
              <a:rPr lang="de-DE" sz="2600" dirty="0"/>
              <a:t>davon: 4 Schüler IAP1 und 1 Schüler HS</a:t>
            </a:r>
          </a:p>
          <a:p>
            <a:r>
              <a:rPr lang="de-DE" sz="2600" dirty="0"/>
              <a:t>Klassensprecherinnen: Lana- Minou Hirsch und Pauline Peter</a:t>
            </a:r>
          </a:p>
          <a:p>
            <a:r>
              <a:rPr lang="de-DE" sz="2600" dirty="0"/>
              <a:t>Herausforderung Inklusion; aber auch starke Unterschiede in Leistungsvermögen und Lernverhalten; insbesondere die Lernbereitschaft wenig vorhanden oder kaum ausgeprägt</a:t>
            </a:r>
          </a:p>
          <a:p>
            <a:r>
              <a:rPr lang="de-DE" sz="2600" dirty="0"/>
              <a:t>Ziel: Zusammenwachsen der Klasse, wertschätzendes Miteinander und gute Lernerfolge</a:t>
            </a:r>
          </a:p>
          <a:p>
            <a:r>
              <a:rPr lang="de-DE" sz="2600" dirty="0"/>
              <a:t>13.02.26 Zeugnisse zum HJ</a:t>
            </a:r>
          </a:p>
          <a:p>
            <a:r>
              <a:rPr lang="de-DE" sz="2600" dirty="0"/>
              <a:t>03.07.26 Zeugnisse zum EJ</a:t>
            </a:r>
          </a:p>
          <a:p>
            <a:endParaRPr lang="de-DE" sz="3200" dirty="0"/>
          </a:p>
          <a:p>
            <a:endParaRPr lang="de-DE" sz="3200" dirty="0"/>
          </a:p>
        </p:txBody>
      </p:sp>
    </p:spTree>
    <p:extLst>
      <p:ext uri="{BB962C8B-B14F-4D97-AF65-F5344CB8AC3E}">
        <p14:creationId xmlns:p14="http://schemas.microsoft.com/office/powerpoint/2010/main" val="3186644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917246-64AD-4446-8CD9-F32532E929D9}"/>
              </a:ext>
            </a:extLst>
          </p:cNvPr>
          <p:cNvSpPr>
            <a:spLocks noGrp="1"/>
          </p:cNvSpPr>
          <p:nvPr>
            <p:ph type="title"/>
          </p:nvPr>
        </p:nvSpPr>
        <p:spPr/>
        <p:txBody>
          <a:bodyPr/>
          <a:lstStyle/>
          <a:p>
            <a:r>
              <a:rPr lang="de-DE" dirty="0"/>
              <a:t>Erste Eindrücke</a:t>
            </a:r>
          </a:p>
        </p:txBody>
      </p:sp>
      <p:sp>
        <p:nvSpPr>
          <p:cNvPr id="3" name="Inhaltsplatzhalter 2">
            <a:extLst>
              <a:ext uri="{FF2B5EF4-FFF2-40B4-BE49-F238E27FC236}">
                <a16:creationId xmlns:a16="http://schemas.microsoft.com/office/drawing/2014/main" id="{01A37E63-2BE8-8949-B12C-E2D0274D39C6}"/>
              </a:ext>
            </a:extLst>
          </p:cNvPr>
          <p:cNvSpPr>
            <a:spLocks noGrp="1"/>
          </p:cNvSpPr>
          <p:nvPr>
            <p:ph idx="1"/>
          </p:nvPr>
        </p:nvSpPr>
        <p:spPr>
          <a:xfrm>
            <a:off x="677334" y="1134320"/>
            <a:ext cx="8596668" cy="5544272"/>
          </a:xfrm>
        </p:spPr>
        <p:txBody>
          <a:bodyPr>
            <a:normAutofit/>
          </a:bodyPr>
          <a:lstStyle/>
          <a:p>
            <a:pPr marL="0" indent="0">
              <a:buNone/>
            </a:pPr>
            <a:r>
              <a:rPr lang="de-DE" sz="2000" b="1" dirty="0">
                <a:solidFill>
                  <a:srgbClr val="0070C0"/>
                </a:solidFill>
              </a:rPr>
              <a:t>Positives: </a:t>
            </a:r>
          </a:p>
          <a:p>
            <a:r>
              <a:rPr lang="de-DE" sz="2000" dirty="0"/>
              <a:t>viele Schüler und Schülerinnen zeigen gute Verhaltensweisen, </a:t>
            </a:r>
          </a:p>
          <a:p>
            <a:r>
              <a:rPr lang="de-DE" sz="2000" dirty="0"/>
              <a:t>Hilfen untereinander; </a:t>
            </a:r>
          </a:p>
          <a:p>
            <a:r>
              <a:rPr lang="de-DE" sz="2000" dirty="0"/>
              <a:t>Schüler lernen zuverlässig und ergebnisorientiert, pünktliche Hausaufgabenerledigung in guter Qualität</a:t>
            </a:r>
          </a:p>
          <a:p>
            <a:r>
              <a:rPr lang="de-DE" sz="2000" dirty="0"/>
              <a:t>in Kleingruppen guter Austausch</a:t>
            </a:r>
          </a:p>
          <a:p>
            <a:pPr marL="0" indent="0">
              <a:buNone/>
            </a:pPr>
            <a:r>
              <a:rPr lang="de-DE" sz="2000" b="1" dirty="0">
                <a:solidFill>
                  <a:srgbClr val="0070C0"/>
                </a:solidFill>
              </a:rPr>
              <a:t>Problematisches: </a:t>
            </a:r>
          </a:p>
          <a:p>
            <a:pPr lvl="1"/>
            <a:r>
              <a:rPr lang="de-DE" sz="2000" dirty="0"/>
              <a:t>Umgang untereinander von kleinem Teil in Klasse (Ausdrucksweisen; Aggressionen; bewusste Unterrichtsstörungen)</a:t>
            </a:r>
          </a:p>
          <a:p>
            <a:pPr lvl="1"/>
            <a:r>
              <a:rPr lang="de-DE" sz="2000" dirty="0"/>
              <a:t>Stundenbeginn; Vorbereitung auf den Unterricht; Zuspätkommen;</a:t>
            </a:r>
          </a:p>
          <a:p>
            <a:pPr lvl="1"/>
            <a:r>
              <a:rPr lang="de-DE" sz="2000" dirty="0"/>
              <a:t>Unterrichtsstörungen durch Reinsprechen; respektlosem Auftreten </a:t>
            </a:r>
          </a:p>
          <a:p>
            <a:pPr lvl="1"/>
            <a:r>
              <a:rPr lang="de-DE" sz="2000" dirty="0"/>
              <a:t>Bereitstellung der Unterrichtsmaterialien </a:t>
            </a:r>
          </a:p>
          <a:p>
            <a:pPr lvl="1"/>
            <a:r>
              <a:rPr lang="de-DE" sz="2000" dirty="0"/>
              <a:t>Toilettengang – möglichst nur in den Pausen! </a:t>
            </a:r>
          </a:p>
          <a:p>
            <a:pPr lvl="1"/>
            <a:endParaRPr lang="de-DE" sz="2600" dirty="0"/>
          </a:p>
          <a:p>
            <a:endParaRPr lang="de-DE" sz="2800" dirty="0"/>
          </a:p>
        </p:txBody>
      </p:sp>
    </p:spTree>
    <p:extLst>
      <p:ext uri="{BB962C8B-B14F-4D97-AF65-F5344CB8AC3E}">
        <p14:creationId xmlns:p14="http://schemas.microsoft.com/office/powerpoint/2010/main" val="3623188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A6C7D-BC06-2A4D-845E-A3FA18A2CA66}"/>
              </a:ext>
            </a:extLst>
          </p:cNvPr>
          <p:cNvSpPr>
            <a:spLocks noGrp="1"/>
          </p:cNvSpPr>
          <p:nvPr>
            <p:ph type="title"/>
          </p:nvPr>
        </p:nvSpPr>
        <p:spPr/>
        <p:txBody>
          <a:bodyPr/>
          <a:lstStyle/>
          <a:p>
            <a:r>
              <a:rPr lang="de-DE" dirty="0"/>
              <a:t>Informationen zum Schulalltag</a:t>
            </a:r>
          </a:p>
        </p:txBody>
      </p:sp>
      <p:sp>
        <p:nvSpPr>
          <p:cNvPr id="3" name="Inhaltsplatzhalter 2">
            <a:extLst>
              <a:ext uri="{FF2B5EF4-FFF2-40B4-BE49-F238E27FC236}">
                <a16:creationId xmlns:a16="http://schemas.microsoft.com/office/drawing/2014/main" id="{6B9F723D-9061-4945-8B70-4F4F2CF77CE1}"/>
              </a:ext>
            </a:extLst>
          </p:cNvPr>
          <p:cNvSpPr>
            <a:spLocks noGrp="1"/>
          </p:cNvSpPr>
          <p:nvPr>
            <p:ph idx="1"/>
          </p:nvPr>
        </p:nvSpPr>
        <p:spPr>
          <a:xfrm>
            <a:off x="677334" y="1226916"/>
            <a:ext cx="8596668" cy="5370654"/>
          </a:xfrm>
        </p:spPr>
        <p:txBody>
          <a:bodyPr>
            <a:normAutofit fontScale="92500" lnSpcReduction="10000"/>
          </a:bodyPr>
          <a:lstStyle/>
          <a:p>
            <a:r>
              <a:rPr lang="de-DE" sz="2000" dirty="0"/>
              <a:t>Wichtig! </a:t>
            </a:r>
            <a:r>
              <a:rPr lang="de-DE" sz="2000" b="1" u="sng" dirty="0"/>
              <a:t>Homepage der Schule</a:t>
            </a:r>
            <a:r>
              <a:rPr lang="de-DE" sz="2000" dirty="0"/>
              <a:t>: tägliches Informieren notwendig zu: </a:t>
            </a:r>
          </a:p>
          <a:p>
            <a:pPr marL="0" indent="0">
              <a:buNone/>
            </a:pPr>
            <a:endParaRPr lang="de-DE" sz="2000" dirty="0"/>
          </a:p>
          <a:p>
            <a:pPr lvl="1"/>
            <a:r>
              <a:rPr lang="de-DE" sz="1800" dirty="0"/>
              <a:t>Informationen der Schulleitung</a:t>
            </a:r>
          </a:p>
          <a:p>
            <a:pPr lvl="1"/>
            <a:r>
              <a:rPr lang="de-DE" sz="1800" dirty="0"/>
              <a:t>Anträge: Beurlaubungen; Veränderungsanzeige(Wohnsitz, Erreichbarkeit der Eltern, Sorgeberechtigte) </a:t>
            </a:r>
          </a:p>
          <a:p>
            <a:pPr marL="457200" lvl="1" indent="0">
              <a:buNone/>
            </a:pPr>
            <a:r>
              <a:rPr lang="de-DE" sz="1800" dirty="0"/>
              <a:t>    Antrag auf Freistellung bitte rechtzeitig abgeben/ ab 4 Tagen Genehmigung   </a:t>
            </a:r>
          </a:p>
          <a:p>
            <a:pPr marL="457200" lvl="1" indent="0">
              <a:buNone/>
            </a:pPr>
            <a:r>
              <a:rPr lang="de-DE" sz="1800" dirty="0"/>
              <a:t>    durch SL (Tage direkt vor Ferien/ nach Ferien)</a:t>
            </a:r>
          </a:p>
          <a:p>
            <a:pPr lvl="1"/>
            <a:r>
              <a:rPr lang="de-DE" sz="1800" dirty="0"/>
              <a:t>Vertretungsplan</a:t>
            </a:r>
          </a:p>
          <a:p>
            <a:pPr lvl="1"/>
            <a:r>
              <a:rPr lang="de-DE" sz="1800" dirty="0"/>
              <a:t>Elternsprechtage</a:t>
            </a:r>
          </a:p>
          <a:p>
            <a:pPr lvl="1"/>
            <a:r>
              <a:rPr lang="de-DE" sz="1800" dirty="0"/>
              <a:t>Aktuelle Termine</a:t>
            </a:r>
          </a:p>
          <a:p>
            <a:pPr lvl="1"/>
            <a:r>
              <a:rPr lang="de-DE" sz="1800" dirty="0">
                <a:solidFill>
                  <a:srgbClr val="FF0000"/>
                </a:solidFill>
              </a:rPr>
              <a:t>Zentrale Nachschreibetermine: dienstags und freitags in der 6./7.Std.</a:t>
            </a:r>
          </a:p>
          <a:p>
            <a:pPr lvl="1"/>
            <a:r>
              <a:rPr lang="de-DE" sz="1800" dirty="0"/>
              <a:t>Klassenseite 9b: </a:t>
            </a:r>
            <a:br>
              <a:rPr lang="de-DE" sz="1800" dirty="0"/>
            </a:br>
            <a:r>
              <a:rPr lang="de-DE" sz="1800" dirty="0"/>
              <a:t>Benutzername: </a:t>
            </a:r>
            <a:r>
              <a:rPr lang="de-DE" sz="1800" dirty="0" err="1"/>
              <a:t>schueler</a:t>
            </a:r>
            <a:br>
              <a:rPr lang="de-DE" sz="1800" dirty="0"/>
            </a:br>
            <a:r>
              <a:rPr lang="de-DE" sz="1800" dirty="0"/>
              <a:t>Passwort: schueler123@</a:t>
            </a:r>
          </a:p>
          <a:p>
            <a:pPr lvl="2"/>
            <a:r>
              <a:rPr lang="de-DE" sz="1600" dirty="0"/>
              <a:t>Informationen, Organisatorisches, Belehrung Sportunterricht</a:t>
            </a:r>
          </a:p>
          <a:p>
            <a:pPr lvl="2"/>
            <a:endParaRPr lang="de-DE" sz="1600" dirty="0"/>
          </a:p>
          <a:p>
            <a:pPr marL="914400" lvl="2" indent="0">
              <a:buNone/>
            </a:pPr>
            <a:endParaRPr lang="de-DE" sz="1600" dirty="0"/>
          </a:p>
          <a:p>
            <a:pPr marL="914400" lvl="2" indent="0">
              <a:buNone/>
            </a:pPr>
            <a:endParaRPr lang="de-DE" sz="1600" dirty="0"/>
          </a:p>
          <a:p>
            <a:pPr lvl="2"/>
            <a:endParaRPr lang="de-DE" sz="1600" dirty="0"/>
          </a:p>
          <a:p>
            <a:pPr marL="914400" lvl="2" indent="0">
              <a:buNone/>
            </a:pPr>
            <a:endParaRPr lang="de-DE" sz="1600" dirty="0"/>
          </a:p>
          <a:p>
            <a:pPr marL="0" indent="0">
              <a:buNone/>
            </a:pPr>
            <a:endParaRPr lang="de-DE" sz="2000" dirty="0"/>
          </a:p>
          <a:p>
            <a:endParaRPr lang="de-DE" dirty="0"/>
          </a:p>
        </p:txBody>
      </p:sp>
    </p:spTree>
    <p:extLst>
      <p:ext uri="{BB962C8B-B14F-4D97-AF65-F5344CB8AC3E}">
        <p14:creationId xmlns:p14="http://schemas.microsoft.com/office/powerpoint/2010/main" val="21577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A6C7D-BC06-2A4D-845E-A3FA18A2CA66}"/>
              </a:ext>
            </a:extLst>
          </p:cNvPr>
          <p:cNvSpPr>
            <a:spLocks noGrp="1"/>
          </p:cNvSpPr>
          <p:nvPr>
            <p:ph type="title"/>
          </p:nvPr>
        </p:nvSpPr>
        <p:spPr/>
        <p:txBody>
          <a:bodyPr/>
          <a:lstStyle/>
          <a:p>
            <a:r>
              <a:rPr lang="de-DE" dirty="0"/>
              <a:t>Informationen zum Schulalltag</a:t>
            </a:r>
          </a:p>
        </p:txBody>
      </p:sp>
      <p:sp>
        <p:nvSpPr>
          <p:cNvPr id="3" name="Inhaltsplatzhalter 2">
            <a:extLst>
              <a:ext uri="{FF2B5EF4-FFF2-40B4-BE49-F238E27FC236}">
                <a16:creationId xmlns:a16="http://schemas.microsoft.com/office/drawing/2014/main" id="{6B9F723D-9061-4945-8B70-4F4F2CF77CE1}"/>
              </a:ext>
            </a:extLst>
          </p:cNvPr>
          <p:cNvSpPr>
            <a:spLocks noGrp="1"/>
          </p:cNvSpPr>
          <p:nvPr>
            <p:ph idx="1"/>
          </p:nvPr>
        </p:nvSpPr>
        <p:spPr>
          <a:xfrm>
            <a:off x="677334" y="1226916"/>
            <a:ext cx="8596668" cy="5021483"/>
          </a:xfrm>
        </p:spPr>
        <p:txBody>
          <a:bodyPr>
            <a:normAutofit fontScale="70000" lnSpcReduction="20000"/>
          </a:bodyPr>
          <a:lstStyle/>
          <a:p>
            <a:endParaRPr lang="de-DE" sz="2000" dirty="0">
              <a:solidFill>
                <a:srgbClr val="FF0000"/>
              </a:solidFill>
            </a:endParaRPr>
          </a:p>
          <a:p>
            <a:r>
              <a:rPr lang="de-DE" sz="2000" dirty="0">
                <a:solidFill>
                  <a:srgbClr val="FF0000"/>
                </a:solidFill>
              </a:rPr>
              <a:t>Entschuldigungen/ Abmeldungen bis 10.00 Uhr des </a:t>
            </a:r>
            <a:r>
              <a:rPr lang="de-DE" sz="2000" u="sng" dirty="0">
                <a:solidFill>
                  <a:srgbClr val="FF0000"/>
                </a:solidFill>
              </a:rPr>
              <a:t>ersten </a:t>
            </a:r>
            <a:r>
              <a:rPr lang="de-DE" sz="2000" dirty="0">
                <a:solidFill>
                  <a:srgbClr val="FF0000"/>
                </a:solidFill>
              </a:rPr>
              <a:t>Fehltages im Sekretariat durch Sprachnachricht auf dem</a:t>
            </a:r>
          </a:p>
          <a:p>
            <a:pPr marL="0" indent="0">
              <a:buNone/>
            </a:pPr>
            <a:r>
              <a:rPr lang="de-DE" sz="2000" dirty="0">
                <a:solidFill>
                  <a:srgbClr val="FF0000"/>
                </a:solidFill>
              </a:rPr>
              <a:t>     AB:  03682/881859    oder        per E-Mail: </a:t>
            </a:r>
            <a:r>
              <a:rPr lang="de-DE" sz="2000" dirty="0">
                <a:solidFill>
                  <a:srgbClr val="FF0000"/>
                </a:solidFill>
                <a:hlinkClick r:id="rId2"/>
              </a:rPr>
              <a:t>info@rs-luther.de</a:t>
            </a:r>
            <a:endParaRPr lang="de-DE" sz="2000" dirty="0">
              <a:solidFill>
                <a:srgbClr val="FF0000"/>
              </a:solidFill>
            </a:endParaRPr>
          </a:p>
          <a:p>
            <a:pPr marL="0" indent="0">
              <a:buNone/>
            </a:pPr>
            <a:r>
              <a:rPr lang="de-DE" sz="2000" dirty="0">
                <a:solidFill>
                  <a:srgbClr val="FF0000"/>
                </a:solidFill>
              </a:rPr>
              <a:t>     - Abmeldung des Schülers im Krankheitsfall: orangener Zettel und</a:t>
            </a:r>
          </a:p>
          <a:p>
            <a:pPr marL="0" indent="0">
              <a:buNone/>
            </a:pPr>
            <a:r>
              <a:rPr lang="de-DE" sz="2000" dirty="0">
                <a:solidFill>
                  <a:srgbClr val="FF0000"/>
                </a:solidFill>
              </a:rPr>
              <a:t>       Elternanruf – Schüler geht nicht nach Hause, wenn Eltern nicht erreichbar sind – </a:t>
            </a:r>
          </a:p>
          <a:p>
            <a:pPr marL="0" indent="0">
              <a:buNone/>
            </a:pPr>
            <a:r>
              <a:rPr lang="de-DE" sz="2000" dirty="0">
                <a:solidFill>
                  <a:srgbClr val="FF0000"/>
                </a:solidFill>
              </a:rPr>
              <a:t>     - bei Notfällen Notarzt gerufen und Information an Eltern</a:t>
            </a:r>
          </a:p>
          <a:p>
            <a:pPr marL="0" indent="0">
              <a:buNone/>
            </a:pPr>
            <a:r>
              <a:rPr lang="de-DE" sz="2000" dirty="0">
                <a:solidFill>
                  <a:srgbClr val="FF0000"/>
                </a:solidFill>
              </a:rPr>
              <a:t>     - bei auffälligem Fehlen des Schülers   Attestpflicht durch Arzt  eingefordert</a:t>
            </a:r>
          </a:p>
          <a:p>
            <a:pPr marL="0" indent="0">
              <a:buNone/>
            </a:pPr>
            <a:r>
              <a:rPr lang="de-DE" sz="2000" dirty="0">
                <a:solidFill>
                  <a:srgbClr val="FF0000"/>
                </a:solidFill>
              </a:rPr>
              <a:t>     - ab 10 tage unentschuldigtem Fehlen  des Schülers  Anzeige bei Bußgeldstelle </a:t>
            </a:r>
          </a:p>
          <a:p>
            <a:pPr marL="0" indent="0">
              <a:buNone/>
            </a:pPr>
            <a:r>
              <a:rPr lang="de-DE" sz="2000" dirty="0">
                <a:solidFill>
                  <a:srgbClr val="FF0000"/>
                </a:solidFill>
              </a:rPr>
              <a:t>       (keine rückwirkenden Entschuldigungen möglich)</a:t>
            </a:r>
          </a:p>
          <a:p>
            <a:r>
              <a:rPr lang="de-DE" sz="2000" dirty="0">
                <a:solidFill>
                  <a:schemeClr val="tx1"/>
                </a:solidFill>
              </a:rPr>
              <a:t>Nacharbeitstermin vereinbart bei Nichtteilnahme an KK und KA in Absprache mit dem Fachlehrer</a:t>
            </a:r>
          </a:p>
          <a:p>
            <a:r>
              <a:rPr lang="de-DE" sz="2000" dirty="0"/>
              <a:t>Grund: in Klasse 9/10 -  in jedem Fach </a:t>
            </a:r>
            <a:r>
              <a:rPr lang="de-DE" sz="2000" b="1" dirty="0">
                <a:solidFill>
                  <a:srgbClr val="C00000"/>
                </a:solidFill>
              </a:rPr>
              <a:t>muss</a:t>
            </a:r>
            <a:r>
              <a:rPr lang="de-DE" sz="2000" dirty="0"/>
              <a:t> eine Note auf dem Zeugnis stehen, damit ein Schulabschluss gewährt wird</a:t>
            </a:r>
          </a:p>
          <a:p>
            <a:r>
              <a:rPr lang="de-DE" sz="2000" dirty="0"/>
              <a:t>Wichtig: Biologie und Chemie epochal unterrichtet, d.h. Verbesserung in Biologie im 2.HJ nicht mehr möglich / Kunst in Doppelstunde nur im 1.HJ – Übertrag auf EJ - Zeugnis</a:t>
            </a:r>
          </a:p>
          <a:p>
            <a:r>
              <a:rPr lang="de-DE" sz="2000" u="sng" dirty="0"/>
              <a:t>Bücher:</a:t>
            </a:r>
            <a:r>
              <a:rPr lang="de-DE" sz="2000" dirty="0"/>
              <a:t> Einschlagen/ sorgfältiger Umgang – Belehrung der Schüler erfolgt</a:t>
            </a:r>
          </a:p>
          <a:p>
            <a:r>
              <a:rPr lang="de-DE" sz="2000" dirty="0"/>
              <a:t>Handynutzung NUR in den großen Pausen erlaubt, sonst ausgeschaltet in Schultasche</a:t>
            </a:r>
          </a:p>
          <a:p>
            <a:endParaRPr lang="de-DE" sz="2000" dirty="0"/>
          </a:p>
          <a:p>
            <a:endParaRPr lang="de-DE" sz="2000" dirty="0"/>
          </a:p>
          <a:p>
            <a:endParaRPr lang="de-DE" sz="2400" dirty="0"/>
          </a:p>
          <a:p>
            <a:endParaRPr lang="de-DE" sz="2400" dirty="0"/>
          </a:p>
          <a:p>
            <a:pPr marL="0" indent="0">
              <a:buNone/>
            </a:pPr>
            <a:endParaRPr lang="de-DE" dirty="0"/>
          </a:p>
        </p:txBody>
      </p:sp>
    </p:spTree>
    <p:extLst>
      <p:ext uri="{BB962C8B-B14F-4D97-AF65-F5344CB8AC3E}">
        <p14:creationId xmlns:p14="http://schemas.microsoft.com/office/powerpoint/2010/main" val="3012079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0623C6-D5EC-455B-9FFC-A0BFFE3A4DF4}"/>
              </a:ext>
            </a:extLst>
          </p:cNvPr>
          <p:cNvSpPr>
            <a:spLocks noGrp="1"/>
          </p:cNvSpPr>
          <p:nvPr>
            <p:ph type="title"/>
          </p:nvPr>
        </p:nvSpPr>
        <p:spPr/>
        <p:txBody>
          <a:bodyPr/>
          <a:lstStyle/>
          <a:p>
            <a:r>
              <a:rPr lang="de-DE" dirty="0"/>
              <a:t>Hausordnung /Thür. Schulordnung</a:t>
            </a:r>
          </a:p>
        </p:txBody>
      </p:sp>
      <p:sp>
        <p:nvSpPr>
          <p:cNvPr id="3" name="Inhaltsplatzhalter 2">
            <a:extLst>
              <a:ext uri="{FF2B5EF4-FFF2-40B4-BE49-F238E27FC236}">
                <a16:creationId xmlns:a16="http://schemas.microsoft.com/office/drawing/2014/main" id="{94B2D3E3-80F2-413A-8208-476CF995B4A7}"/>
              </a:ext>
            </a:extLst>
          </p:cNvPr>
          <p:cNvSpPr>
            <a:spLocks noGrp="1"/>
          </p:cNvSpPr>
          <p:nvPr>
            <p:ph idx="1"/>
          </p:nvPr>
        </p:nvSpPr>
        <p:spPr>
          <a:xfrm>
            <a:off x="594804" y="1402673"/>
            <a:ext cx="8679198" cy="4638690"/>
          </a:xfrm>
        </p:spPr>
        <p:txBody>
          <a:bodyPr>
            <a:normAutofit fontScale="92500"/>
          </a:bodyPr>
          <a:lstStyle/>
          <a:p>
            <a:pPr marL="0" indent="0">
              <a:buNone/>
            </a:pPr>
            <a:endParaRPr lang="de-DE" dirty="0"/>
          </a:p>
          <a:p>
            <a:r>
              <a:rPr lang="de-DE" dirty="0"/>
              <a:t>Nutzung Sportplatz vor Unterrichtsbeginn verboten-Unfallkasse zahlt nicht bei Verletzungen </a:t>
            </a:r>
          </a:p>
          <a:p>
            <a:r>
              <a:rPr lang="de-DE" dirty="0"/>
              <a:t>Alle Sitzungen der Schulkonferenz sind öffentlich, d.h. Schulzugehörige können teilnehmen</a:t>
            </a:r>
          </a:p>
          <a:p>
            <a:r>
              <a:rPr lang="de-DE" dirty="0"/>
              <a:t>Schulkonto für Klassenveranstaltungen- alle Gelder dort eingezahlt und verwaltet</a:t>
            </a:r>
          </a:p>
          <a:p>
            <a:r>
              <a:rPr lang="de-DE" dirty="0"/>
              <a:t>Klassenarbeiten:  1 KA pro HJ  im Fach = Soll- Vorgabe</a:t>
            </a:r>
          </a:p>
          <a:p>
            <a:r>
              <a:rPr lang="de-DE" dirty="0"/>
              <a:t>Tägliche HA – Zeit: 1Std. = Soll-Vorgabe</a:t>
            </a:r>
          </a:p>
          <a:p>
            <a:r>
              <a:rPr lang="de-DE" dirty="0"/>
              <a:t>Hilfeplan bei Krankheiten - Unterrichtsstoff, Mitschriften nacharbeiten</a:t>
            </a:r>
          </a:p>
          <a:p>
            <a:r>
              <a:rPr lang="de-DE" dirty="0"/>
              <a:t>Mitarbeits- und Verhaltensnoten auf dem Zeugnis in Klassenstufe 9</a:t>
            </a:r>
          </a:p>
          <a:p>
            <a:r>
              <a:rPr lang="de-DE" u="sng" dirty="0"/>
              <a:t>Bücher:</a:t>
            </a:r>
            <a:r>
              <a:rPr lang="de-DE" dirty="0"/>
              <a:t> Einschlagen/ sorgfältiger Umgang – Belehrung der Schüler erfolgt</a:t>
            </a:r>
          </a:p>
          <a:p>
            <a:r>
              <a:rPr lang="de-DE" dirty="0"/>
              <a:t>Handynutzung NUR in den großen Pausen erlaubt, sonst ausgeschaltet in Schultasche</a:t>
            </a:r>
          </a:p>
          <a:p>
            <a:endParaRPr lang="de-DE" dirty="0"/>
          </a:p>
          <a:p>
            <a:endParaRPr lang="de-DE" dirty="0"/>
          </a:p>
          <a:p>
            <a:endParaRPr lang="de-DE" dirty="0"/>
          </a:p>
          <a:p>
            <a:endParaRPr lang="de-DE" dirty="0"/>
          </a:p>
          <a:p>
            <a:endParaRPr lang="de-DE" dirty="0"/>
          </a:p>
        </p:txBody>
      </p:sp>
    </p:spTree>
    <p:extLst>
      <p:ext uri="{BB962C8B-B14F-4D97-AF65-F5344CB8AC3E}">
        <p14:creationId xmlns:p14="http://schemas.microsoft.com/office/powerpoint/2010/main" val="511692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BA6C7D-BC06-2A4D-845E-A3FA18A2CA66}"/>
              </a:ext>
            </a:extLst>
          </p:cNvPr>
          <p:cNvSpPr>
            <a:spLocks noGrp="1"/>
          </p:cNvSpPr>
          <p:nvPr>
            <p:ph type="title"/>
          </p:nvPr>
        </p:nvSpPr>
        <p:spPr/>
        <p:txBody>
          <a:bodyPr/>
          <a:lstStyle/>
          <a:p>
            <a:r>
              <a:rPr lang="de-DE" dirty="0"/>
              <a:t>Informationen zum Schulalltag</a:t>
            </a:r>
          </a:p>
        </p:txBody>
      </p:sp>
      <p:sp>
        <p:nvSpPr>
          <p:cNvPr id="3" name="Inhaltsplatzhalter 2">
            <a:extLst>
              <a:ext uri="{FF2B5EF4-FFF2-40B4-BE49-F238E27FC236}">
                <a16:creationId xmlns:a16="http://schemas.microsoft.com/office/drawing/2014/main" id="{6B9F723D-9061-4945-8B70-4F4F2CF77CE1}"/>
              </a:ext>
            </a:extLst>
          </p:cNvPr>
          <p:cNvSpPr>
            <a:spLocks noGrp="1"/>
          </p:cNvSpPr>
          <p:nvPr>
            <p:ph idx="1"/>
          </p:nvPr>
        </p:nvSpPr>
        <p:spPr>
          <a:xfrm>
            <a:off x="677334" y="1270000"/>
            <a:ext cx="8596668" cy="5021483"/>
          </a:xfrm>
        </p:spPr>
        <p:txBody>
          <a:bodyPr>
            <a:normAutofit fontScale="25000" lnSpcReduction="20000"/>
          </a:bodyPr>
          <a:lstStyle/>
          <a:p>
            <a:r>
              <a:rPr lang="de-DE" sz="6400" b="1" u="sng" dirty="0">
                <a:solidFill>
                  <a:srgbClr val="0070C0"/>
                </a:solidFill>
              </a:rPr>
              <a:t>Elternsprechtage:</a:t>
            </a:r>
          </a:p>
          <a:p>
            <a:pPr marL="0" indent="0">
              <a:buNone/>
            </a:pPr>
            <a:r>
              <a:rPr lang="de-DE" sz="6400" dirty="0"/>
              <a:t>      </a:t>
            </a:r>
            <a:r>
              <a:rPr lang="de-DE" sz="6400" b="1" dirty="0"/>
              <a:t>1. HJ :24.09.25, 26.11.25, 11.02.26</a:t>
            </a:r>
          </a:p>
          <a:p>
            <a:pPr marL="0" indent="0">
              <a:buNone/>
            </a:pPr>
            <a:r>
              <a:rPr lang="de-DE" sz="6400" b="1" dirty="0"/>
              <a:t>      2. HJ : 25.03.26, 17.06.26</a:t>
            </a:r>
          </a:p>
          <a:p>
            <a:pPr marL="0" indent="0">
              <a:buNone/>
            </a:pPr>
            <a:endParaRPr lang="de-DE" sz="6400" dirty="0"/>
          </a:p>
          <a:p>
            <a:r>
              <a:rPr lang="de-DE" sz="6400" dirty="0"/>
              <a:t>EST zu </a:t>
            </a:r>
            <a:r>
              <a:rPr lang="de-DE" sz="6400" dirty="0">
                <a:solidFill>
                  <a:srgbClr val="C00000"/>
                </a:solidFill>
              </a:rPr>
              <a:t>Lernentwicklung</a:t>
            </a:r>
            <a:r>
              <a:rPr lang="de-DE" sz="6400" dirty="0"/>
              <a:t> des Schülers 1x im Schuljahr / mittwochs 16.00 Uhr – 18.00 Uhr</a:t>
            </a:r>
          </a:p>
          <a:p>
            <a:endParaRPr lang="de-DE" sz="6400" b="1" u="sng" dirty="0">
              <a:solidFill>
                <a:srgbClr val="0070C0"/>
              </a:solidFill>
            </a:endParaRPr>
          </a:p>
          <a:p>
            <a:r>
              <a:rPr lang="de-DE" sz="6400" b="1" u="sng" dirty="0">
                <a:solidFill>
                  <a:srgbClr val="0070C0"/>
                </a:solidFill>
              </a:rPr>
              <a:t>Variable Ferientage: </a:t>
            </a:r>
          </a:p>
          <a:p>
            <a:r>
              <a:rPr lang="de-DE" sz="6400" b="1" dirty="0">
                <a:solidFill>
                  <a:schemeClr val="tx1"/>
                </a:solidFill>
              </a:rPr>
              <a:t>01.12.25</a:t>
            </a:r>
            <a:r>
              <a:rPr lang="de-DE" sz="6400" dirty="0">
                <a:solidFill>
                  <a:schemeClr val="tx1"/>
                </a:solidFill>
              </a:rPr>
              <a:t> Montag </a:t>
            </a:r>
          </a:p>
          <a:p>
            <a:pPr marL="0" indent="0">
              <a:buNone/>
            </a:pPr>
            <a:endParaRPr lang="de-DE" sz="6400" b="1" u="sng" dirty="0">
              <a:solidFill>
                <a:srgbClr val="0070C0"/>
              </a:solidFill>
            </a:endParaRPr>
          </a:p>
          <a:p>
            <a:r>
              <a:rPr lang="de-DE" sz="6400" b="1" u="sng" dirty="0">
                <a:solidFill>
                  <a:srgbClr val="0070C0"/>
                </a:solidFill>
              </a:rPr>
              <a:t>Sprechstunden im Schuljahr 2024/25</a:t>
            </a:r>
            <a:endParaRPr lang="de-DE" sz="6400" b="1" dirty="0">
              <a:solidFill>
                <a:srgbClr val="0070C0"/>
              </a:solidFill>
            </a:endParaRPr>
          </a:p>
          <a:p>
            <a:r>
              <a:rPr lang="de-DE" sz="6400" b="1" dirty="0"/>
              <a:t>Schulleitung:</a:t>
            </a:r>
            <a:r>
              <a:rPr lang="de-DE" sz="6400" dirty="0"/>
              <a:t> nach Vereinbarung</a:t>
            </a:r>
          </a:p>
          <a:p>
            <a:r>
              <a:rPr lang="de-DE" sz="6400" b="1" dirty="0"/>
              <a:t>Beratungslehrerin:</a:t>
            </a:r>
            <a:r>
              <a:rPr lang="de-DE" sz="6400" dirty="0"/>
              <a:t> nach Vereinbarung</a:t>
            </a:r>
          </a:p>
          <a:p>
            <a:r>
              <a:rPr lang="de-DE" sz="6400" b="1" dirty="0"/>
              <a:t>Schulsozialarbeiterin: </a:t>
            </a:r>
            <a:r>
              <a:rPr lang="de-DE" sz="6400" dirty="0"/>
              <a:t>nach Vereinbarung:       </a:t>
            </a:r>
            <a:r>
              <a:rPr lang="pl-PL" sz="6400" dirty="0"/>
              <a:t>Handy:  0162 213 75 71</a:t>
            </a:r>
          </a:p>
          <a:p>
            <a:pPr marL="0" indent="0">
              <a:buNone/>
            </a:pPr>
            <a:r>
              <a:rPr lang="de-DE" sz="6400" dirty="0"/>
              <a:t>                                                                            </a:t>
            </a:r>
            <a:r>
              <a:rPr lang="pl-PL" sz="6400" dirty="0"/>
              <a:t>e-mail:  </a:t>
            </a:r>
            <a:r>
              <a:rPr lang="pl-PL" sz="6400" dirty="0">
                <a:solidFill>
                  <a:srgbClr val="0070C0"/>
                </a:solidFill>
                <a:hlinkClick r:id="rId2">
                  <a:extLst>
                    <a:ext uri="{A12FA001-AC4F-418D-AE19-62706E023703}">
                      <ahyp:hlinkClr xmlns:ahyp="http://schemas.microsoft.com/office/drawing/2018/hyperlinkcolor" val="tx"/>
                    </a:ext>
                  </a:extLst>
                </a:hlinkClick>
              </a:rPr>
              <a:t>b.kramer@lra-sm.de</a:t>
            </a:r>
            <a:endParaRPr lang="pl-PL" sz="6400" dirty="0">
              <a:solidFill>
                <a:srgbClr val="0070C0"/>
              </a:solidFill>
            </a:endParaRPr>
          </a:p>
          <a:p>
            <a:endParaRPr lang="de-DE" dirty="0"/>
          </a:p>
          <a:p>
            <a:endParaRPr lang="de-DE" dirty="0"/>
          </a:p>
        </p:txBody>
      </p:sp>
    </p:spTree>
    <p:extLst>
      <p:ext uri="{BB962C8B-B14F-4D97-AF65-F5344CB8AC3E}">
        <p14:creationId xmlns:p14="http://schemas.microsoft.com/office/powerpoint/2010/main" val="2307006746"/>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Template>
  <TotalTime>0</TotalTime>
  <Words>1628</Words>
  <Application>Microsoft Office PowerPoint</Application>
  <PresentationFormat>Breitbild</PresentationFormat>
  <Paragraphs>193</Paragraphs>
  <Slides>22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Trebuchet MS</vt:lpstr>
      <vt:lpstr>Wingdings 3</vt:lpstr>
      <vt:lpstr>Facette</vt:lpstr>
      <vt:lpstr>Elternabend Klasse 9b</vt:lpstr>
      <vt:lpstr>Themenübersicht</vt:lpstr>
      <vt:lpstr>Erreichbarkeit</vt:lpstr>
      <vt:lpstr>Klassensituation</vt:lpstr>
      <vt:lpstr>Erste Eindrücke</vt:lpstr>
      <vt:lpstr>Informationen zum Schulalltag</vt:lpstr>
      <vt:lpstr>Informationen zum Schulalltag</vt:lpstr>
      <vt:lpstr>Hausordnung /Thür. Schulordnung</vt:lpstr>
      <vt:lpstr>Informationen zum Schulalltag</vt:lpstr>
      <vt:lpstr>Belehrungen Sportunterricht</vt:lpstr>
      <vt:lpstr>Berufsorientierung Klasse 9</vt:lpstr>
      <vt:lpstr>Praxisnahe Berufsorientierung</vt:lpstr>
      <vt:lpstr>Projektarbeit – gesetzliche Grundlagen</vt:lpstr>
      <vt:lpstr>Organisation Projektarbeit Klasse 9</vt:lpstr>
      <vt:lpstr>Zusammensetzung der Prüfungsnote PA</vt:lpstr>
      <vt:lpstr>Geplante Vorhaben Klasse 9b</vt:lpstr>
      <vt:lpstr>Projektfahrt vom 11.05.26 – 13.05.26 nach Weimar EJBW </vt:lpstr>
      <vt:lpstr>Zentrale Inhalte der Projektfahrt</vt:lpstr>
      <vt:lpstr>   WAHL der ELTERNSPRECHER der Klasse 9b    § 22 Klassen- oder Stammkurselternsprecher  (ThürSchO)</vt:lpstr>
      <vt:lpstr>Alles erledigt?</vt:lpstr>
      <vt:lpstr>Anfragen</vt:lpstr>
      <vt:lpstr>Danke für Ihre Aufmerksamkeit! Kommen Sie gut nach Hause!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Elternabend Klasse 5b</dc:title>
  <dc:creator>Christopher Ludwig</dc:creator>
  <cp:lastModifiedBy>Susanne Truckenbrodt</cp:lastModifiedBy>
  <cp:revision>39</cp:revision>
  <dcterms:created xsi:type="dcterms:W3CDTF">2021-09-15T14:17:39Z</dcterms:created>
  <dcterms:modified xsi:type="dcterms:W3CDTF">2025-08-31T13:15:08Z</dcterms:modified>
</cp:coreProperties>
</file>